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69" r:id="rId2"/>
    <p:sldId id="257" r:id="rId3"/>
    <p:sldId id="262" r:id="rId4"/>
    <p:sldId id="258" r:id="rId5"/>
    <p:sldId id="259" r:id="rId6"/>
    <p:sldId id="260" r:id="rId7"/>
    <p:sldId id="261" r:id="rId8"/>
    <p:sldId id="264" r:id="rId9"/>
    <p:sldId id="265" r:id="rId10"/>
    <p:sldId id="267" r:id="rId11"/>
    <p:sldId id="266" r:id="rId12"/>
    <p:sldId id="270" r:id="rId13"/>
    <p:sldId id="271" r:id="rId14"/>
    <p:sldId id="268" r:id="rId15"/>
    <p:sldId id="273"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2E853EA0-29C1-4155-9E70-1E6AEC7D5D84}">
          <p14:sldIdLst>
            <p14:sldId id="269"/>
            <p14:sldId id="257"/>
            <p14:sldId id="262"/>
            <p14:sldId id="258"/>
            <p14:sldId id="259"/>
            <p14:sldId id="260"/>
            <p14:sldId id="261"/>
            <p14:sldId id="264"/>
            <p14:sldId id="265"/>
            <p14:sldId id="267"/>
            <p14:sldId id="266"/>
            <p14:sldId id="270"/>
            <p14:sldId id="271"/>
            <p14:sldId id="268"/>
            <p14:sldId id="273"/>
            <p14:sldId id="2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23720DD-5B6D-40BF-8493-A6B52D484E6B}" type="datetimeFigureOut">
              <a:rPr lang="tr-TR" smtClean="0"/>
              <a:t>22.05.2023</a:t>
            </a:fld>
            <a:endParaRPr lang="tr-T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F302176B-0E47-46AC-8F43-DAB4B8A37D06}" type="slidenum">
              <a:rPr lang="tr-TR" smtClean="0"/>
              <a:t>‹#›</a:t>
            </a:fld>
            <a:endParaRPr lang="tr-TR"/>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tr-T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22.05.2023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22.05.2023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22.05.2023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A23720DD-5B6D-40BF-8493-A6B52D484E6B}" type="datetimeFigureOut">
              <a:rPr lang="tr-TR" smtClean="0"/>
              <a:t>22.05.2023</a:t>
            </a:fld>
            <a:endParaRPr lang="tr-T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F302176B-0E47-46AC-8F43-DAB4B8A37D06}" type="slidenum">
              <a:rPr lang="tr-TR" smtClean="0"/>
              <a:t>‹#›</a:t>
            </a:fld>
            <a:endParaRPr lang="tr-T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tr-T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22.05.2023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22.05.2023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3720DD-5B6D-40BF-8493-A6B52D484E6B}" type="datetimeFigureOut">
              <a:rPr lang="tr-TR" smtClean="0"/>
              <a:t>22.05.2023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
        <p:nvSpPr>
          <p:cNvPr id="6" name="Title 5"/>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t>22.05.2023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22.05.2023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302176B-0E47-46AC-8F43-DAB4B8A37D06}" type="slidenum">
              <a:rPr lang="tr-TR" smtClean="0"/>
              <a:t>‹#›</a:t>
            </a:fld>
            <a:endParaRPr lang="tr-T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smtClean="0"/>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22.05.2023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smtClean="0"/>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23720DD-5B6D-40BF-8493-A6B52D484E6B}" type="datetimeFigureOut">
              <a:rPr lang="tr-TR" smtClean="0"/>
              <a:t>22.05.2023</a:t>
            </a:fld>
            <a:endParaRPr lang="tr-T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tr-T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797" y="116632"/>
            <a:ext cx="9028203" cy="6552728"/>
          </a:xfrm>
        </p:spPr>
      </p:pic>
    </p:spTree>
    <p:extLst>
      <p:ext uri="{BB962C8B-B14F-4D97-AF65-F5344CB8AC3E}">
        <p14:creationId xmlns:p14="http://schemas.microsoft.com/office/powerpoint/2010/main" val="2326398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806273"/>
          </a:xfrm>
        </p:spPr>
        <p:txBody>
          <a:bodyPr/>
          <a:lstStyle/>
          <a:p>
            <a:r>
              <a:rPr lang="tr-TR" b="1" dirty="0" smtClean="0">
                <a:solidFill>
                  <a:schemeClr val="tx1"/>
                </a:solidFill>
              </a:rPr>
              <a:t>SONUÇ VE TEKLİF KISMI :Bu </a:t>
            </a:r>
            <a:r>
              <a:rPr lang="tr-TR" b="1" dirty="0">
                <a:solidFill>
                  <a:schemeClr val="tx1"/>
                </a:solidFill>
              </a:rPr>
              <a:t>bölümde yapılan değerlendirme ışığında, fiilin suç teşkil edip etmediği ve suç teşkil ediyorsa bu suçun ve verilecek cezanın karşılığı olan Kanun maddesi</a:t>
            </a:r>
            <a:r>
              <a:rPr lang="tr-TR" b="1" dirty="0">
                <a:solidFill>
                  <a:srgbClr val="FF0000"/>
                </a:solidFill>
              </a:rPr>
              <a:t>(akademik ise 2547 </a:t>
            </a:r>
            <a:r>
              <a:rPr lang="tr-TR" b="1" dirty="0" smtClean="0">
                <a:solidFill>
                  <a:srgbClr val="FF0000"/>
                </a:solidFill>
              </a:rPr>
              <a:t>S.K 53. maddesi, </a:t>
            </a:r>
            <a:r>
              <a:rPr lang="tr-TR" b="1" dirty="0">
                <a:solidFill>
                  <a:srgbClr val="FF0000"/>
                </a:solidFill>
              </a:rPr>
              <a:t>idari ise 657 </a:t>
            </a:r>
            <a:r>
              <a:rPr lang="tr-TR" b="1" dirty="0" smtClean="0">
                <a:solidFill>
                  <a:srgbClr val="FF0000"/>
                </a:solidFill>
              </a:rPr>
              <a:t>S.K.125. maddesi, </a:t>
            </a:r>
            <a:r>
              <a:rPr lang="tr-TR" b="1" dirty="0">
                <a:solidFill>
                  <a:srgbClr val="FF0000"/>
                </a:solidFill>
              </a:rPr>
              <a:t>işçi </a:t>
            </a:r>
            <a:r>
              <a:rPr lang="tr-TR" b="1" dirty="0" smtClean="0">
                <a:solidFill>
                  <a:srgbClr val="FF0000"/>
                </a:solidFill>
              </a:rPr>
              <a:t>ise Mersin Üniversitesi Belirsiz Süreli </a:t>
            </a:r>
            <a:r>
              <a:rPr lang="tr-TR" b="1" dirty="0">
                <a:solidFill>
                  <a:srgbClr val="FF0000"/>
                </a:solidFill>
              </a:rPr>
              <a:t>iş sözleşmesinin </a:t>
            </a:r>
            <a:r>
              <a:rPr lang="tr-TR" b="1" dirty="0" smtClean="0">
                <a:solidFill>
                  <a:srgbClr val="FF0000"/>
                </a:solidFill>
              </a:rPr>
              <a:t>Disiplin Hükümleri </a:t>
            </a:r>
            <a:r>
              <a:rPr lang="tr-TR" b="1" dirty="0">
                <a:solidFill>
                  <a:srgbClr val="FF0000"/>
                </a:solidFill>
              </a:rPr>
              <a:t>ve 4857 Sayılı Kanun’un </a:t>
            </a:r>
            <a:r>
              <a:rPr lang="tr-TR" b="1" u="sng" dirty="0">
                <a:solidFill>
                  <a:srgbClr val="FF0000"/>
                </a:solidFill>
              </a:rPr>
              <a:t>cezaya ilişkin maddesi yazılacak</a:t>
            </a:r>
            <a:r>
              <a:rPr lang="tr-TR" b="1" dirty="0">
                <a:solidFill>
                  <a:schemeClr val="tx1"/>
                </a:solidFill>
              </a:rPr>
              <a:t>), tekerrür </a:t>
            </a:r>
            <a:r>
              <a:rPr lang="tr-TR" b="1" dirty="0" smtClean="0">
                <a:solidFill>
                  <a:schemeClr val="tx1"/>
                </a:solidFill>
              </a:rPr>
              <a:t>varsa veya ceza indirimi uygulanacaksa yani alt ceza verilecekse </a:t>
            </a:r>
            <a:r>
              <a:rPr lang="tr-TR" b="1" dirty="0">
                <a:solidFill>
                  <a:schemeClr val="tx1"/>
                </a:solidFill>
              </a:rPr>
              <a:t>hangi nedenle </a:t>
            </a:r>
            <a:r>
              <a:rPr lang="tr-TR" b="1" u="sng" dirty="0">
                <a:solidFill>
                  <a:schemeClr val="tx1"/>
                </a:solidFill>
              </a:rPr>
              <a:t>uygulanacağı ya da uygulanmayacağı</a:t>
            </a:r>
            <a:r>
              <a:rPr lang="tr-TR" b="1" dirty="0">
                <a:solidFill>
                  <a:schemeClr val="tx1"/>
                </a:solidFill>
              </a:rPr>
              <a:t>, soruşturulan hakkındaki teklif belirtilir</a:t>
            </a:r>
            <a:r>
              <a:rPr lang="tr-TR" b="1" dirty="0" smtClean="0">
                <a:solidFill>
                  <a:schemeClr val="tx1"/>
                </a:solidFill>
              </a:rPr>
              <a:t>.</a:t>
            </a:r>
          </a:p>
          <a:p>
            <a:pPr marL="45720" indent="0">
              <a:buNone/>
            </a:pPr>
            <a:endParaRPr lang="tr-TR" b="1" dirty="0">
              <a:solidFill>
                <a:schemeClr val="tx1"/>
              </a:solidFill>
            </a:endParaRPr>
          </a:p>
          <a:p>
            <a:pPr marL="45720" indent="0">
              <a:buNone/>
            </a:pPr>
            <a:r>
              <a:rPr lang="tr-TR" sz="1600" b="1" dirty="0">
                <a:solidFill>
                  <a:schemeClr val="tx1"/>
                </a:solidFill>
              </a:rPr>
              <a:t>Üniversitemiz Personel Daire Başkanlığının web sayfasında yer alan Disiplin İşleri Şube Formları/Disiplin Soruşturması Formları içinde yer alan soruşturma raporu örnek formu </a:t>
            </a:r>
            <a:r>
              <a:rPr lang="tr-TR" sz="1600" b="1" dirty="0" smtClean="0">
                <a:solidFill>
                  <a:schemeClr val="tx1"/>
                </a:solidFill>
              </a:rPr>
              <a:t>içinde  </a:t>
            </a:r>
            <a:r>
              <a:rPr lang="tr-TR" sz="1600" b="1" u="sng" dirty="0">
                <a:solidFill>
                  <a:srgbClr val="FF0000"/>
                </a:solidFill>
              </a:rPr>
              <a:t>detaylı </a:t>
            </a:r>
            <a:r>
              <a:rPr lang="tr-TR" sz="1600" b="1" u="sng" dirty="0" smtClean="0">
                <a:solidFill>
                  <a:srgbClr val="FF0000"/>
                </a:solidFill>
              </a:rPr>
              <a:t>anlatım ve örnekler mevcuttur. </a:t>
            </a:r>
            <a:endParaRPr lang="tr-TR" sz="1600" dirty="0"/>
          </a:p>
        </p:txBody>
      </p:sp>
      <p:sp>
        <p:nvSpPr>
          <p:cNvPr id="3" name="Başlık 2"/>
          <p:cNvSpPr>
            <a:spLocks noGrp="1"/>
          </p:cNvSpPr>
          <p:nvPr>
            <p:ph type="title"/>
          </p:nvPr>
        </p:nvSpPr>
        <p:spPr/>
        <p:txBody>
          <a:bodyPr/>
          <a:lstStyle/>
          <a:p>
            <a:r>
              <a:rPr lang="tr-TR" dirty="0"/>
              <a:t>Soruşturma raporu/sonuç ve </a:t>
            </a:r>
            <a:r>
              <a:rPr lang="tr-TR" dirty="0" err="1"/>
              <a:t>teklİf</a:t>
            </a:r>
            <a:r>
              <a:rPr lang="tr-TR" dirty="0"/>
              <a:t> </a:t>
            </a:r>
            <a:r>
              <a:rPr lang="tr-TR" dirty="0" err="1"/>
              <a:t>kISMI</a:t>
            </a:r>
            <a:endParaRPr lang="tr-TR" dirty="0"/>
          </a:p>
        </p:txBody>
      </p:sp>
      <p:sp>
        <p:nvSpPr>
          <p:cNvPr id="6" name="Aşağı Ok 5"/>
          <p:cNvSpPr/>
          <p:nvPr/>
        </p:nvSpPr>
        <p:spPr>
          <a:xfrm>
            <a:off x="3813870" y="4797152"/>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Yukarı Ok 6"/>
          <p:cNvSpPr/>
          <p:nvPr/>
        </p:nvSpPr>
        <p:spPr>
          <a:xfrm>
            <a:off x="3813870" y="6021287"/>
            <a:ext cx="265922" cy="5040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98678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pPr lvl="0"/>
            <a:r>
              <a:rPr lang="tr-TR" b="1" u="sng" dirty="0">
                <a:solidFill>
                  <a:schemeClr val="tx1"/>
                </a:solidFill>
              </a:rPr>
              <a:t>soruşturulan </a:t>
            </a:r>
            <a:r>
              <a:rPr lang="tr-TR" b="1" u="sng" dirty="0" smtClean="0">
                <a:solidFill>
                  <a:schemeClr val="tx1"/>
                </a:solidFill>
              </a:rPr>
              <a:t>hakkında </a:t>
            </a:r>
            <a:r>
              <a:rPr lang="tr-TR" b="1" u="sng" dirty="0">
                <a:solidFill>
                  <a:schemeClr val="tx1"/>
                </a:solidFill>
              </a:rPr>
              <a:t>teklif </a:t>
            </a:r>
            <a:r>
              <a:rPr lang="tr-TR" b="1" u="sng" dirty="0" smtClean="0">
                <a:solidFill>
                  <a:schemeClr val="tx1"/>
                </a:solidFill>
              </a:rPr>
              <a:t>belirtirken zorunlu olan unsur;</a:t>
            </a:r>
            <a:endParaRPr lang="tr-TR" u="sng" dirty="0" smtClean="0">
              <a:solidFill>
                <a:schemeClr val="tx1"/>
              </a:solidFill>
            </a:endParaRPr>
          </a:p>
          <a:p>
            <a:pPr lvl="0"/>
            <a:endParaRPr lang="tr-TR" dirty="0">
              <a:solidFill>
                <a:schemeClr val="tx1"/>
              </a:solidFill>
            </a:endParaRPr>
          </a:p>
          <a:p>
            <a:pPr lvl="0"/>
            <a:r>
              <a:rPr lang="tr-TR" b="1" u="sng" dirty="0" smtClean="0">
                <a:solidFill>
                  <a:srgbClr val="FF0000"/>
                </a:solidFill>
              </a:rPr>
              <a:t>Akademik</a:t>
            </a:r>
            <a:r>
              <a:rPr lang="tr-TR" u="sng" dirty="0" smtClean="0">
                <a:solidFill>
                  <a:srgbClr val="FF0000"/>
                </a:solidFill>
              </a:rPr>
              <a:t> </a:t>
            </a:r>
            <a:r>
              <a:rPr lang="tr-TR" u="sng" dirty="0">
                <a:solidFill>
                  <a:srgbClr val="FF0000"/>
                </a:solidFill>
              </a:rPr>
              <a:t>personel </a:t>
            </a:r>
            <a:r>
              <a:rPr lang="tr-TR" dirty="0">
                <a:solidFill>
                  <a:schemeClr val="tx1"/>
                </a:solidFill>
              </a:rPr>
              <a:t>hakkında yürütülen disiplin soruşturması sonucunda disiplin cezası önerilmesi halinde bu cezanın 2547 sayılı Kanun’da yer alan disiplin cezalarından birisi olması </a:t>
            </a:r>
            <a:r>
              <a:rPr lang="tr-TR" b="1" u="sng" dirty="0">
                <a:solidFill>
                  <a:schemeClr val="tx1"/>
                </a:solidFill>
              </a:rPr>
              <a:t>zorunludur.</a:t>
            </a:r>
          </a:p>
          <a:p>
            <a:pPr marL="45720" indent="0">
              <a:buNone/>
            </a:pPr>
            <a:endParaRPr lang="tr-TR" dirty="0">
              <a:solidFill>
                <a:schemeClr val="tx1"/>
              </a:solidFill>
            </a:endParaRPr>
          </a:p>
          <a:p>
            <a:pPr lvl="0"/>
            <a:r>
              <a:rPr lang="tr-TR" b="1" u="sng" dirty="0">
                <a:solidFill>
                  <a:srgbClr val="FF0000"/>
                </a:solidFill>
              </a:rPr>
              <a:t>İdari personel </a:t>
            </a:r>
            <a:r>
              <a:rPr lang="tr-TR" dirty="0">
                <a:solidFill>
                  <a:schemeClr val="tx1"/>
                </a:solidFill>
              </a:rPr>
              <a:t>hakkında yürütülen disiplin soruşturması sonucunda disiplin cezası önerilmesi halinde bu cezanın 657 sayılı Kanun’da yer alan disiplin cezalarından birisi olması </a:t>
            </a:r>
            <a:r>
              <a:rPr lang="tr-TR" b="1" u="sng" dirty="0">
                <a:solidFill>
                  <a:schemeClr val="tx1"/>
                </a:solidFill>
              </a:rPr>
              <a:t>zorunludur.</a:t>
            </a:r>
          </a:p>
          <a:p>
            <a:pPr marL="45720" indent="0">
              <a:buNone/>
            </a:pPr>
            <a:r>
              <a:rPr lang="tr-TR" dirty="0">
                <a:solidFill>
                  <a:schemeClr val="tx1"/>
                </a:solidFill>
              </a:rPr>
              <a:t> </a:t>
            </a:r>
          </a:p>
          <a:p>
            <a:pPr lvl="0"/>
            <a:r>
              <a:rPr lang="tr-TR" b="1" u="sng" dirty="0" smtClean="0">
                <a:solidFill>
                  <a:srgbClr val="FF0000"/>
                </a:solidFill>
              </a:rPr>
              <a:t>İşçi personeller </a:t>
            </a:r>
            <a:r>
              <a:rPr lang="tr-TR" dirty="0" smtClean="0">
                <a:solidFill>
                  <a:schemeClr val="tx1"/>
                </a:solidFill>
              </a:rPr>
              <a:t>hakkında </a:t>
            </a:r>
            <a:r>
              <a:rPr lang="tr-TR" dirty="0">
                <a:solidFill>
                  <a:schemeClr val="tx1"/>
                </a:solidFill>
              </a:rPr>
              <a:t>yürütülen disiplin soruşturması sonucunda disiplin cezası önerilmesi halinde bu cezanın </a:t>
            </a:r>
            <a:r>
              <a:rPr lang="tr-TR" dirty="0" smtClean="0">
                <a:solidFill>
                  <a:schemeClr val="tx1"/>
                </a:solidFill>
              </a:rPr>
              <a:t>Mersin </a:t>
            </a:r>
            <a:r>
              <a:rPr lang="tr-TR" dirty="0">
                <a:solidFill>
                  <a:schemeClr val="tx1"/>
                </a:solidFill>
              </a:rPr>
              <a:t>Üniversitesi Belirsiz Süreli İş Sözleşmesi Disiplin </a:t>
            </a:r>
            <a:r>
              <a:rPr lang="tr-TR" dirty="0" smtClean="0">
                <a:solidFill>
                  <a:schemeClr val="tx1"/>
                </a:solidFill>
              </a:rPr>
              <a:t>hükümlerinden birisi </a:t>
            </a:r>
            <a:r>
              <a:rPr lang="tr-TR" dirty="0">
                <a:solidFill>
                  <a:schemeClr val="tx1"/>
                </a:solidFill>
              </a:rPr>
              <a:t>olması </a:t>
            </a:r>
            <a:r>
              <a:rPr lang="tr-TR" b="1" u="sng" dirty="0">
                <a:solidFill>
                  <a:schemeClr val="tx1"/>
                </a:solidFill>
              </a:rPr>
              <a:t>zorunludur</a:t>
            </a:r>
            <a:r>
              <a:rPr lang="tr-TR" b="1" u="sng" dirty="0" smtClean="0">
                <a:solidFill>
                  <a:schemeClr val="tx1"/>
                </a:solidFill>
              </a:rPr>
              <a:t>. </a:t>
            </a:r>
            <a:r>
              <a:rPr lang="tr-TR" dirty="0" smtClean="0">
                <a:solidFill>
                  <a:schemeClr val="tx1"/>
                </a:solidFill>
              </a:rPr>
              <a:t>(</a:t>
            </a:r>
            <a:r>
              <a:rPr lang="tr-TR" sz="1200" dirty="0">
                <a:solidFill>
                  <a:schemeClr val="tx1"/>
                </a:solidFill>
              </a:rPr>
              <a:t>Mersin Üniversitesi Belirsiz Süreli İş Sözleşmesi Disiplin H</a:t>
            </a:r>
            <a:r>
              <a:rPr lang="tr-TR" sz="1200" dirty="0" smtClean="0">
                <a:solidFill>
                  <a:schemeClr val="tx1"/>
                </a:solidFill>
              </a:rPr>
              <a:t>ükümleri </a:t>
            </a:r>
            <a:r>
              <a:rPr lang="tr-TR" sz="1200" dirty="0">
                <a:solidFill>
                  <a:schemeClr val="tx1"/>
                </a:solidFill>
              </a:rPr>
              <a:t>Üniversitemiz Personel Daire Başkanlığının web sayfasında yer alan Disiplin İşleri Şube </a:t>
            </a:r>
            <a:r>
              <a:rPr lang="tr-TR" sz="1200" dirty="0" smtClean="0">
                <a:solidFill>
                  <a:schemeClr val="tx1"/>
                </a:solidFill>
              </a:rPr>
              <a:t>Formları kısmında yer almaktadır.)</a:t>
            </a:r>
            <a:endParaRPr lang="tr-TR" sz="1200" u="sng" dirty="0" smtClean="0">
              <a:solidFill>
                <a:schemeClr val="tx1"/>
              </a:solidFill>
            </a:endParaRPr>
          </a:p>
          <a:p>
            <a:pPr lvl="0"/>
            <a:endParaRPr lang="tr-TR" b="1" u="sng" dirty="0" smtClean="0">
              <a:solidFill>
                <a:schemeClr val="tx1"/>
              </a:solidFill>
            </a:endParaRPr>
          </a:p>
          <a:p>
            <a:pPr lvl="0"/>
            <a:r>
              <a:rPr lang="tr-TR" b="1" u="sng" dirty="0" smtClean="0">
                <a:solidFill>
                  <a:schemeClr val="tx1"/>
                </a:solidFill>
              </a:rPr>
              <a:t>İşçi personellerimiz ile ilgili </a:t>
            </a:r>
            <a:r>
              <a:rPr lang="tr-TR" dirty="0" smtClean="0">
                <a:solidFill>
                  <a:schemeClr val="tx1"/>
                </a:solidFill>
              </a:rPr>
              <a:t>4857 </a:t>
            </a:r>
            <a:r>
              <a:rPr lang="tr-TR" dirty="0">
                <a:solidFill>
                  <a:schemeClr val="tx1"/>
                </a:solidFill>
              </a:rPr>
              <a:t>sayılı İş Kanunu ilgili </a:t>
            </a:r>
            <a:r>
              <a:rPr lang="tr-TR" dirty="0" smtClean="0">
                <a:solidFill>
                  <a:schemeClr val="tx1"/>
                </a:solidFill>
              </a:rPr>
              <a:t>kısımlarından atıf yapılabilir</a:t>
            </a:r>
            <a:endParaRPr lang="tr-TR" u="sng" dirty="0">
              <a:solidFill>
                <a:schemeClr val="tx1"/>
              </a:solidFill>
            </a:endParaRPr>
          </a:p>
          <a:p>
            <a:endParaRPr lang="tr-TR" dirty="0"/>
          </a:p>
        </p:txBody>
      </p:sp>
      <p:sp>
        <p:nvSpPr>
          <p:cNvPr id="3" name="Başlık 2"/>
          <p:cNvSpPr>
            <a:spLocks noGrp="1"/>
          </p:cNvSpPr>
          <p:nvPr>
            <p:ph type="title"/>
          </p:nvPr>
        </p:nvSpPr>
        <p:spPr/>
        <p:txBody>
          <a:bodyPr/>
          <a:lstStyle/>
          <a:p>
            <a:r>
              <a:rPr lang="tr-TR" dirty="0"/>
              <a:t>Soruşturma </a:t>
            </a:r>
            <a:r>
              <a:rPr lang="tr-TR" dirty="0" smtClean="0"/>
              <a:t>raporu/sonuç ve </a:t>
            </a:r>
            <a:r>
              <a:rPr lang="tr-TR" dirty="0" err="1" smtClean="0"/>
              <a:t>teklİf</a:t>
            </a:r>
            <a:r>
              <a:rPr lang="tr-TR" dirty="0" smtClean="0"/>
              <a:t> </a:t>
            </a:r>
            <a:r>
              <a:rPr lang="tr-TR" dirty="0" err="1" smtClean="0"/>
              <a:t>kISMI</a:t>
            </a:r>
            <a:endParaRPr lang="tr-TR" dirty="0"/>
          </a:p>
        </p:txBody>
      </p:sp>
    </p:spTree>
    <p:extLst>
      <p:ext uri="{BB962C8B-B14F-4D97-AF65-F5344CB8AC3E}">
        <p14:creationId xmlns:p14="http://schemas.microsoft.com/office/powerpoint/2010/main" val="3914421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734265"/>
          </a:xfrm>
        </p:spPr>
        <p:txBody>
          <a:bodyPr/>
          <a:lstStyle/>
          <a:p>
            <a:r>
              <a:rPr lang="tr-TR" sz="1600" b="1" dirty="0" smtClean="0">
                <a:solidFill>
                  <a:schemeClr val="tx1"/>
                </a:solidFill>
              </a:rPr>
              <a:t>DİZİ PUSULASI: Disiplin soruşturması </a:t>
            </a:r>
            <a:r>
              <a:rPr lang="tr-TR" sz="1600" b="1" dirty="0">
                <a:solidFill>
                  <a:schemeClr val="tx1"/>
                </a:solidFill>
              </a:rPr>
              <a:t>sonucunda hazırlanacak soruşturma raporu ve soruşturma dosyası </a:t>
            </a:r>
            <a:r>
              <a:rPr lang="tr-TR" sz="1600" b="1" dirty="0" smtClean="0">
                <a:solidFill>
                  <a:schemeClr val="tx1"/>
                </a:solidFill>
              </a:rPr>
              <a:t>içinde </a:t>
            </a:r>
            <a:r>
              <a:rPr lang="tr-TR" sz="1600" b="1" dirty="0">
                <a:solidFill>
                  <a:schemeClr val="tx1"/>
                </a:solidFill>
              </a:rPr>
              <a:t>yer alan evrakların kolay bir şekilde bulunması sağlanacak şekilde numaralandırılarak aranan evrakın kolay bulunması sağlanmalıdır</a:t>
            </a:r>
            <a:r>
              <a:rPr lang="tr-TR" sz="1600" b="1" dirty="0" smtClean="0">
                <a:solidFill>
                  <a:schemeClr val="tx1"/>
                </a:solidFill>
              </a:rPr>
              <a:t>.</a:t>
            </a:r>
          </a:p>
          <a:p>
            <a:r>
              <a:rPr lang="tr-TR" sz="1600" b="1" dirty="0" smtClean="0">
                <a:solidFill>
                  <a:schemeClr val="tx1"/>
                </a:solidFill>
              </a:rPr>
              <a:t> </a:t>
            </a:r>
            <a:r>
              <a:rPr lang="tr-TR" sz="1600" b="1" dirty="0">
                <a:solidFill>
                  <a:schemeClr val="tx1"/>
                </a:solidFill>
              </a:rPr>
              <a:t>Dizi pusulası yapılmadan gönderilen dosyalarda aranan evrak dosya içinde olsa dahi bulunulamaması nedeniyle dosyanın iade edilmesi kararı verilmesine ve ilk soruşturmacıya iade edilmesine neden olmaktadır. Bu nedenle soruşturmacı tarafından ikinci kez iş yükü ve zaman kaybı oluşturacağı unutulmamalıdır.  </a:t>
            </a:r>
            <a:r>
              <a:rPr lang="tr-TR" sz="1600" b="1" dirty="0" smtClean="0">
                <a:solidFill>
                  <a:schemeClr val="tx1"/>
                </a:solidFill>
              </a:rPr>
              <a:t> (</a:t>
            </a:r>
            <a:r>
              <a:rPr lang="tr-TR" sz="1600" b="1" dirty="0" smtClean="0">
                <a:solidFill>
                  <a:srgbClr val="FF0000"/>
                </a:solidFill>
              </a:rPr>
              <a:t>Disiplin Soruşturma Formları içinde dizi pusulası örneği yer almaktadır.</a:t>
            </a:r>
            <a:r>
              <a:rPr lang="tr-TR" sz="1600" b="1" dirty="0" smtClean="0">
                <a:solidFill>
                  <a:schemeClr val="tx1"/>
                </a:solidFill>
              </a:rPr>
              <a:t>)</a:t>
            </a:r>
            <a:endParaRPr lang="tr-TR" sz="1600" b="1" dirty="0">
              <a:solidFill>
                <a:schemeClr val="tx1"/>
              </a:solidFill>
            </a:endParaRPr>
          </a:p>
          <a:p>
            <a:r>
              <a:rPr lang="tr-TR" dirty="0" smtClean="0">
                <a:solidFill>
                  <a:srgbClr val="FF0000"/>
                </a:solidFill>
              </a:rPr>
              <a:t>Ör:</a:t>
            </a:r>
            <a:r>
              <a:rPr lang="tr-TR" dirty="0" smtClean="0"/>
              <a:t> </a:t>
            </a:r>
            <a:endParaRPr lang="tr-TR" dirty="0"/>
          </a:p>
        </p:txBody>
      </p:sp>
      <p:sp>
        <p:nvSpPr>
          <p:cNvPr id="3" name="Unvan 2"/>
          <p:cNvSpPr>
            <a:spLocks noGrp="1"/>
          </p:cNvSpPr>
          <p:nvPr>
            <p:ph type="title"/>
          </p:nvPr>
        </p:nvSpPr>
        <p:spPr/>
        <p:txBody>
          <a:bodyPr/>
          <a:lstStyle/>
          <a:p>
            <a:r>
              <a:rPr lang="tr-TR" dirty="0" smtClean="0"/>
              <a:t>5- DİZİ PUSULASI</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685303384"/>
              </p:ext>
            </p:extLst>
          </p:nvPr>
        </p:nvGraphicFramePr>
        <p:xfrm>
          <a:off x="1187625" y="4437112"/>
          <a:ext cx="7416823" cy="1849152"/>
        </p:xfrm>
        <a:graphic>
          <a:graphicData uri="http://schemas.openxmlformats.org/drawingml/2006/table">
            <a:tbl>
              <a:tblPr firstRow="1" firstCol="1" bandRow="1">
                <a:tableStyleId>{5C22544A-7EE6-4342-B048-85BDC9FD1C3A}</a:tableStyleId>
              </a:tblPr>
              <a:tblGrid>
                <a:gridCol w="372199">
                  <a:extLst>
                    <a:ext uri="{9D8B030D-6E8A-4147-A177-3AD203B41FA5}">
                      <a16:colId xmlns:a16="http://schemas.microsoft.com/office/drawing/2014/main" val="3484147049"/>
                    </a:ext>
                  </a:extLst>
                </a:gridCol>
                <a:gridCol w="6019422">
                  <a:extLst>
                    <a:ext uri="{9D8B030D-6E8A-4147-A177-3AD203B41FA5}">
                      <a16:colId xmlns:a16="http://schemas.microsoft.com/office/drawing/2014/main" val="3501417739"/>
                    </a:ext>
                  </a:extLst>
                </a:gridCol>
                <a:gridCol w="470878">
                  <a:extLst>
                    <a:ext uri="{9D8B030D-6E8A-4147-A177-3AD203B41FA5}">
                      <a16:colId xmlns:a16="http://schemas.microsoft.com/office/drawing/2014/main" val="598220790"/>
                    </a:ext>
                  </a:extLst>
                </a:gridCol>
                <a:gridCol w="554324">
                  <a:extLst>
                    <a:ext uri="{9D8B030D-6E8A-4147-A177-3AD203B41FA5}">
                      <a16:colId xmlns:a16="http://schemas.microsoft.com/office/drawing/2014/main" val="2972779895"/>
                    </a:ext>
                  </a:extLst>
                </a:gridCol>
              </a:tblGrid>
              <a:tr h="51189">
                <a:tc>
                  <a:txBody>
                    <a:bodyPr/>
                    <a:lstStyle/>
                    <a:p>
                      <a:pPr algn="just">
                        <a:lnSpc>
                          <a:spcPct val="107000"/>
                        </a:lnSpc>
                        <a:spcAft>
                          <a:spcPts val="800"/>
                        </a:spcAft>
                      </a:pPr>
                      <a:r>
                        <a:rPr lang="tr-TR" sz="1200">
                          <a:effectLst/>
                        </a:rPr>
                        <a:t>SN: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tr-TR" sz="1200" dirty="0">
                          <a:effectLst/>
                        </a:rPr>
                        <a:t>DİZİ PUSULASI HAZIRLARKEN YAPILMASI GEREKENLER</a:t>
                      </a:r>
                      <a:endParaRPr lang="tr-TR" sz="1100" dirty="0">
                        <a:effectLst/>
                      </a:endParaRPr>
                    </a:p>
                    <a:p>
                      <a:pPr algn="just">
                        <a:lnSpc>
                          <a:spcPct val="107000"/>
                        </a:lnSpc>
                        <a:spcAft>
                          <a:spcPts val="80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EVET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HAYIR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7993631"/>
                  </a:ext>
                </a:extLst>
              </a:tr>
              <a:tr h="262027">
                <a:tc>
                  <a:txBody>
                    <a:bodyPr/>
                    <a:lstStyle/>
                    <a:p>
                      <a:pPr algn="just">
                        <a:lnSpc>
                          <a:spcPct val="107000"/>
                        </a:lnSpc>
                        <a:spcAft>
                          <a:spcPts val="800"/>
                        </a:spcAft>
                      </a:pPr>
                      <a:r>
                        <a:rPr lang="tr-TR" sz="1200">
                          <a:effectLst/>
                        </a:rPr>
                        <a:t>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İlk sayfaya soruşturma raporu (ek:1)</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1226246"/>
                  </a:ext>
                </a:extLst>
              </a:tr>
              <a:tr h="262027">
                <a:tc>
                  <a:txBody>
                    <a:bodyPr/>
                    <a:lstStyle/>
                    <a:p>
                      <a:pPr algn="just">
                        <a:lnSpc>
                          <a:spcPct val="107000"/>
                        </a:lnSpc>
                        <a:spcAft>
                          <a:spcPts val="800"/>
                        </a:spcAft>
                      </a:pPr>
                      <a:r>
                        <a:rPr lang="tr-TR" sz="1200">
                          <a:effectLst/>
                        </a:rPr>
                        <a:t>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İfadeler (ek:2)</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8878978"/>
                  </a:ext>
                </a:extLst>
              </a:tr>
              <a:tr h="262027">
                <a:tc>
                  <a:txBody>
                    <a:bodyPr/>
                    <a:lstStyle/>
                    <a:p>
                      <a:pPr algn="just">
                        <a:lnSpc>
                          <a:spcPct val="107000"/>
                        </a:lnSpc>
                        <a:spcAft>
                          <a:spcPts val="800"/>
                        </a:spcAft>
                      </a:pPr>
                      <a:r>
                        <a:rPr lang="tr-TR" sz="1200">
                          <a:effectLst/>
                        </a:rPr>
                        <a:t>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Bilirkişi raporu (ek:3)</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3145590"/>
                  </a:ext>
                </a:extLst>
              </a:tr>
              <a:tr h="262027">
                <a:tc>
                  <a:txBody>
                    <a:bodyPr/>
                    <a:lstStyle/>
                    <a:p>
                      <a:pPr algn="just">
                        <a:lnSpc>
                          <a:spcPct val="107000"/>
                        </a:lnSpc>
                        <a:spcAft>
                          <a:spcPts val="800"/>
                        </a:spcAft>
                      </a:pPr>
                      <a:r>
                        <a:rPr lang="tr-TR" sz="1200">
                          <a:effectLst/>
                        </a:rPr>
                        <a:t>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Hasta dosyası (ek:4)</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5759422"/>
                  </a:ext>
                </a:extLst>
              </a:tr>
              <a:tr h="308030">
                <a:tc>
                  <a:txBody>
                    <a:bodyPr/>
                    <a:lstStyle/>
                    <a:p>
                      <a:pPr algn="just">
                        <a:lnSpc>
                          <a:spcPct val="107000"/>
                        </a:lnSpc>
                        <a:spcAft>
                          <a:spcPts val="800"/>
                        </a:spcAft>
                      </a:pPr>
                      <a:r>
                        <a:rPr lang="tr-TR" sz="1200">
                          <a:effectLst/>
                        </a:rPr>
                        <a:t>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Soruşturma emri, görevlendirme yazısı ve </a:t>
                      </a:r>
                      <a:r>
                        <a:rPr lang="tr-TR" sz="1200" dirty="0" smtClean="0">
                          <a:effectLst/>
                        </a:rPr>
                        <a:t>diğer evraklar (ek:5</a:t>
                      </a:r>
                      <a:r>
                        <a:rPr lang="tr-TR" sz="1200" dirty="0">
                          <a:effectLst/>
                        </a:rPr>
                        <a:t>) vb</a:t>
                      </a:r>
                      <a:r>
                        <a:rPr lang="tr-TR" sz="1200" dirty="0" smtClean="0">
                          <a:effectLst/>
                        </a:rPr>
                        <a:t>.</a:t>
                      </a:r>
                    </a:p>
                  </a:txBody>
                  <a:tcPr marL="68580" marR="68580" marT="0" marB="0"/>
                </a:tc>
                <a:tc>
                  <a:txBody>
                    <a:bodyPr/>
                    <a:lstStyle/>
                    <a:p>
                      <a:pPr algn="just">
                        <a:lnSpc>
                          <a:spcPct val="107000"/>
                        </a:lnSpc>
                        <a:spcAft>
                          <a:spcPts val="80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6457964"/>
                  </a:ext>
                </a:extLst>
              </a:tr>
            </a:tbl>
          </a:graphicData>
        </a:graphic>
      </p:graphicFrame>
    </p:spTree>
    <p:extLst>
      <p:ext uri="{BB962C8B-B14F-4D97-AF65-F5344CB8AC3E}">
        <p14:creationId xmlns:p14="http://schemas.microsoft.com/office/powerpoint/2010/main" val="2488810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1800" b="1" dirty="0" smtClean="0">
                <a:solidFill>
                  <a:schemeClr val="tx1"/>
                </a:solidFill>
              </a:rPr>
              <a:t>Soruşturma dosyası tamamlandıktan sonra soruşturma dosyasının Üniversitemiz </a:t>
            </a:r>
            <a:r>
              <a:rPr lang="tr-TR" sz="1800" b="1" dirty="0">
                <a:solidFill>
                  <a:schemeClr val="tx1"/>
                </a:solidFill>
              </a:rPr>
              <a:t>Personel Daire Başkanlığının web sayfasında yer alan Disiplin İşleri Şube Formları/Disiplin Soruşturması Formları </a:t>
            </a:r>
            <a:r>
              <a:rPr lang="tr-TR" sz="1800" b="1" dirty="0" smtClean="0">
                <a:solidFill>
                  <a:schemeClr val="tx1"/>
                </a:solidFill>
              </a:rPr>
              <a:t>içinde yer alan soruşturma dosyası teslim yazısı ile </a:t>
            </a:r>
            <a:r>
              <a:rPr lang="tr-TR" sz="1800" b="1" dirty="0" err="1" smtClean="0">
                <a:solidFill>
                  <a:schemeClr val="tx1"/>
                </a:solidFill>
              </a:rPr>
              <a:t>EBYS’den</a:t>
            </a:r>
            <a:r>
              <a:rPr lang="tr-TR" sz="1800" b="1" dirty="0" smtClean="0">
                <a:solidFill>
                  <a:schemeClr val="tx1"/>
                </a:solidFill>
              </a:rPr>
              <a:t> sayı alınarak</a:t>
            </a:r>
            <a:r>
              <a:rPr lang="tr-TR" sz="1800" dirty="0" smtClean="0"/>
              <a:t> </a:t>
            </a:r>
            <a:r>
              <a:rPr lang="tr-TR" sz="1800" dirty="0" smtClean="0">
                <a:solidFill>
                  <a:srgbClr val="FF0000"/>
                </a:solidFill>
              </a:rPr>
              <a:t>(</a:t>
            </a:r>
            <a:r>
              <a:rPr lang="tr-TR" sz="1800" dirty="0" err="1" smtClean="0">
                <a:solidFill>
                  <a:srgbClr val="FF0000"/>
                </a:solidFill>
              </a:rPr>
              <a:t>EBYS’den</a:t>
            </a:r>
            <a:r>
              <a:rPr lang="tr-TR" sz="1800" dirty="0" smtClean="0">
                <a:solidFill>
                  <a:srgbClr val="FF0000"/>
                </a:solidFill>
              </a:rPr>
              <a:t> nasıl sayı alınacağına ilişkin </a:t>
            </a:r>
            <a:r>
              <a:rPr lang="tr-TR" sz="1800" dirty="0" err="1" smtClean="0">
                <a:solidFill>
                  <a:srgbClr val="FF0000"/>
                </a:solidFill>
              </a:rPr>
              <a:t>Power</a:t>
            </a:r>
            <a:r>
              <a:rPr lang="tr-TR" sz="1800" dirty="0" smtClean="0">
                <a:solidFill>
                  <a:srgbClr val="FF0000"/>
                </a:solidFill>
              </a:rPr>
              <a:t> Point sunumu Disiplin İşleri Şube  müdü</a:t>
            </a:r>
            <a:r>
              <a:rPr lang="tr-TR" sz="1800" dirty="0">
                <a:solidFill>
                  <a:srgbClr val="FF0000"/>
                </a:solidFill>
              </a:rPr>
              <a:t>rlüğü WEB sayfasında </a:t>
            </a:r>
            <a:r>
              <a:rPr lang="tr-TR" sz="1800" dirty="0" smtClean="0">
                <a:solidFill>
                  <a:srgbClr val="FF0000"/>
                </a:solidFill>
              </a:rPr>
              <a:t>aşağıdaki görseldeki kısımda yer </a:t>
            </a:r>
            <a:r>
              <a:rPr lang="tr-TR" sz="1800" dirty="0">
                <a:solidFill>
                  <a:srgbClr val="FF0000"/>
                </a:solidFill>
              </a:rPr>
              <a:t>almaktadır</a:t>
            </a:r>
            <a:r>
              <a:rPr lang="tr-TR" sz="1800" dirty="0" smtClean="0">
                <a:solidFill>
                  <a:srgbClr val="FF0000"/>
                </a:solidFill>
              </a:rPr>
              <a:t>.) </a:t>
            </a:r>
            <a:r>
              <a:rPr lang="tr-TR" sz="1800" b="1" dirty="0" smtClean="0">
                <a:solidFill>
                  <a:schemeClr val="tx1"/>
                </a:solidFill>
              </a:rPr>
              <a:t>dosya Rektörlük Yazı İşleri Şube Müdürlüğüne teslim edilir. </a:t>
            </a:r>
          </a:p>
          <a:p>
            <a:endParaRPr lang="tr-TR" b="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a:p>
            <a:pPr marL="45720" indent="0">
              <a:buNone/>
            </a:pPr>
            <a:endParaRPr lang="tr-TR" i="1" dirty="0" smtClean="0">
              <a:solidFill>
                <a:schemeClr val="tx1"/>
              </a:solidFill>
            </a:endParaRPr>
          </a:p>
          <a:p>
            <a:pPr marL="45720" indent="0">
              <a:buNone/>
            </a:pPr>
            <a:endParaRPr lang="tr-TR" i="1" dirty="0">
              <a:solidFill>
                <a:schemeClr val="tx1"/>
              </a:solidFill>
            </a:endParaRPr>
          </a:p>
        </p:txBody>
      </p:sp>
      <p:sp>
        <p:nvSpPr>
          <p:cNvPr id="3" name="Unvan 2"/>
          <p:cNvSpPr>
            <a:spLocks noGrp="1"/>
          </p:cNvSpPr>
          <p:nvPr>
            <p:ph type="title"/>
          </p:nvPr>
        </p:nvSpPr>
        <p:spPr/>
        <p:txBody>
          <a:bodyPr/>
          <a:lstStyle/>
          <a:p>
            <a:r>
              <a:rPr lang="tr-TR" dirty="0" smtClean="0"/>
              <a:t>6- Soruşturma DOSYASI teslim yazısı</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190" y="4077072"/>
            <a:ext cx="7920880" cy="2358237"/>
          </a:xfrm>
          <a:prstGeom prst="rect">
            <a:avLst/>
          </a:prstGeom>
        </p:spPr>
      </p:pic>
      <p:sp>
        <p:nvSpPr>
          <p:cNvPr id="7" name="Sol Ok 6"/>
          <p:cNvSpPr/>
          <p:nvPr/>
        </p:nvSpPr>
        <p:spPr>
          <a:xfrm>
            <a:off x="2627784" y="6198878"/>
            <a:ext cx="648072" cy="1828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rgbClr val="FF0000"/>
              </a:solidFill>
            </a:endParaRPr>
          </a:p>
        </p:txBody>
      </p:sp>
    </p:spTree>
    <p:extLst>
      <p:ext uri="{BB962C8B-B14F-4D97-AF65-F5344CB8AC3E}">
        <p14:creationId xmlns:p14="http://schemas.microsoft.com/office/powerpoint/2010/main" val="252301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45720" indent="0">
              <a:buNone/>
            </a:pPr>
            <a:r>
              <a:rPr lang="tr-TR" sz="1200" b="1" i="1" dirty="0" smtClean="0">
                <a:solidFill>
                  <a:schemeClr val="tx1"/>
                </a:solidFill>
              </a:rPr>
              <a:t>BELGENİN </a:t>
            </a:r>
            <a:r>
              <a:rPr lang="tr-TR" sz="1200" b="1" i="1" dirty="0">
                <a:solidFill>
                  <a:schemeClr val="tx1"/>
                </a:solidFill>
              </a:rPr>
              <a:t>HİYERARŞİK DÜZEN İÇİNDE </a:t>
            </a:r>
            <a:r>
              <a:rPr lang="tr-TR" sz="1200" b="1" i="1" u="sng" dirty="0">
                <a:solidFill>
                  <a:schemeClr val="tx1"/>
                </a:solidFill>
              </a:rPr>
              <a:t>REKTÖRLÜK KANALIYLA</a:t>
            </a:r>
            <a:r>
              <a:rPr lang="tr-TR" sz="1200" b="1" i="1" dirty="0">
                <a:solidFill>
                  <a:schemeClr val="tx1"/>
                </a:solidFill>
              </a:rPr>
              <a:t> ŞUBE MÜDÜRLÜĞÜMÜZE GELMESİ İÇİN </a:t>
            </a:r>
            <a:r>
              <a:rPr lang="tr-TR" sz="1200" b="1" i="1" dirty="0">
                <a:solidFill>
                  <a:srgbClr val="FF0000"/>
                </a:solidFill>
              </a:rPr>
              <a:t>ZORUNLU HAL REKTÖRLÜK MAKAMI ŞABLONU (GİDEN BELGE/GİZLİLİK DERECELİ YAZILAR) ŞABLONU SEÇİLMELİDİR.</a:t>
            </a:r>
            <a:r>
              <a:rPr lang="tr-TR" sz="1200" b="1" i="1" dirty="0">
                <a:solidFill>
                  <a:schemeClr val="tx1"/>
                </a:solidFill>
              </a:rPr>
              <a:t> BU BELGE TÜRÜ SEÇİLDİĞİNDE REKTÖRLÜK </a:t>
            </a:r>
            <a:r>
              <a:rPr lang="tr-TR" sz="1200" b="1" i="1" u="sng" dirty="0">
                <a:solidFill>
                  <a:schemeClr val="tx1"/>
                </a:solidFill>
              </a:rPr>
              <a:t>YAZI İŞLERİ ŞUBE MÜDÜRLÜĞÜ EVRAK KAYIT BİRİMİNE </a:t>
            </a:r>
            <a:r>
              <a:rPr lang="tr-TR" sz="1200" b="1" i="1" dirty="0">
                <a:solidFill>
                  <a:schemeClr val="tx1"/>
                </a:solidFill>
              </a:rPr>
              <a:t>SORUŞTURMA DOSYASI KAPALI ZARF İLE EBYS’DEN ALDIĞINIZ SAYI VE GÖNDEREN KİŞİNİN ADI SOYADI UNVANI  ZARFIN ÜSTÜNE YAZILARAK TESLİM EDİLMESİ GEREKMEKTEDİR. </a:t>
            </a:r>
            <a:endParaRPr lang="tr-TR" sz="1200" b="1" i="1" dirty="0" smtClean="0">
              <a:solidFill>
                <a:schemeClr val="tx1"/>
              </a:solidFill>
            </a:endParaRPr>
          </a:p>
          <a:p>
            <a:endParaRPr lang="tr-TR" sz="1400" b="1" i="1" dirty="0" smtClean="0">
              <a:solidFill>
                <a:schemeClr val="tx1"/>
              </a:solidFill>
            </a:endParaRPr>
          </a:p>
          <a:p>
            <a:endParaRPr lang="tr-TR" b="1" i="1" dirty="0">
              <a:solidFill>
                <a:schemeClr val="tx1"/>
              </a:solidFill>
            </a:endParaRPr>
          </a:p>
          <a:p>
            <a:endParaRPr lang="tr-TR" b="1" dirty="0">
              <a:solidFill>
                <a:schemeClr val="tx1"/>
              </a:solidFill>
            </a:endParaRPr>
          </a:p>
        </p:txBody>
      </p:sp>
      <p:sp>
        <p:nvSpPr>
          <p:cNvPr id="3" name="Başlık 2"/>
          <p:cNvSpPr>
            <a:spLocks noGrp="1"/>
          </p:cNvSpPr>
          <p:nvPr>
            <p:ph type="title"/>
          </p:nvPr>
        </p:nvSpPr>
        <p:spPr/>
        <p:txBody>
          <a:bodyPr/>
          <a:lstStyle/>
          <a:p>
            <a:r>
              <a:rPr lang="tr-TR" b="1" dirty="0" smtClean="0">
                <a:solidFill>
                  <a:schemeClr val="tx1"/>
                </a:solidFill>
              </a:rPr>
              <a:t>DİSİPLİN </a:t>
            </a:r>
            <a:r>
              <a:rPr lang="tr-TR" b="1" dirty="0">
                <a:solidFill>
                  <a:schemeClr val="tx1"/>
                </a:solidFill>
              </a:rPr>
              <a:t>İŞLERİ ŞUBE </a:t>
            </a:r>
            <a:r>
              <a:rPr lang="tr-TR" b="1" dirty="0" smtClean="0">
                <a:solidFill>
                  <a:schemeClr val="tx1"/>
                </a:solidFill>
              </a:rPr>
              <a:t>MÜDÜRLÜĞÜ</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999" y="2996952"/>
            <a:ext cx="8583489" cy="3600400"/>
          </a:xfrm>
          <a:prstGeom prst="rect">
            <a:avLst/>
          </a:prstGeom>
        </p:spPr>
      </p:pic>
    </p:spTree>
    <p:extLst>
      <p:ext uri="{BB962C8B-B14F-4D97-AF65-F5344CB8AC3E}">
        <p14:creationId xmlns:p14="http://schemas.microsoft.com/office/powerpoint/2010/main" val="120170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3356992"/>
            <a:ext cx="8712968" cy="3312368"/>
          </a:xfrm>
        </p:spPr>
      </p:pic>
      <p:sp>
        <p:nvSpPr>
          <p:cNvPr id="3" name="Unvan 2"/>
          <p:cNvSpPr>
            <a:spLocks noGrp="1"/>
          </p:cNvSpPr>
          <p:nvPr>
            <p:ph type="title"/>
          </p:nvPr>
        </p:nvSpPr>
        <p:spPr/>
        <p:txBody>
          <a:bodyPr/>
          <a:lstStyle/>
          <a:p>
            <a:pPr algn="l"/>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r>
              <a:rPr lang="tr-TR" b="1" dirty="0">
                <a:solidFill>
                  <a:schemeClr val="tx1"/>
                </a:solidFill>
              </a:rPr>
              <a:t/>
            </a:r>
            <a:br>
              <a:rPr lang="tr-TR" b="1" dirty="0">
                <a:solidFill>
                  <a:schemeClr val="tx1"/>
                </a:solidFill>
              </a:rPr>
            </a:br>
            <a:r>
              <a:rPr lang="tr-TR" b="1" dirty="0" smtClean="0">
                <a:solidFill>
                  <a:schemeClr val="tx1"/>
                </a:solidFill>
              </a:rPr>
              <a:t/>
            </a:r>
            <a:br>
              <a:rPr lang="tr-TR" b="1" dirty="0" smtClean="0">
                <a:solidFill>
                  <a:schemeClr val="tx1"/>
                </a:solidFill>
              </a:rPr>
            </a:br>
            <a:r>
              <a:rPr lang="tr-TR" b="1" dirty="0">
                <a:solidFill>
                  <a:schemeClr val="tx1"/>
                </a:solidFill>
              </a:rPr>
              <a:t> </a:t>
            </a:r>
            <a:r>
              <a:rPr lang="tr-TR" b="1" dirty="0" smtClean="0">
                <a:solidFill>
                  <a:schemeClr val="tx1"/>
                </a:solidFill>
              </a:rPr>
              <a:t>   DİSİPLİN İŞLERİ ŞUBE MÜDÜRLÜĞÜ</a:t>
            </a:r>
            <a:br>
              <a:rPr lang="tr-TR" b="1" dirty="0" smtClean="0">
                <a:solidFill>
                  <a:schemeClr val="tx1"/>
                </a:solidFill>
              </a:rPr>
            </a:br>
            <a:r>
              <a:rPr lang="tr-TR" dirty="0"/>
              <a:t/>
            </a:r>
            <a:br>
              <a:rPr lang="tr-TR" dirty="0"/>
            </a:br>
            <a:r>
              <a:rPr lang="tr-TR" sz="1100" b="1" i="1" dirty="0" smtClean="0">
                <a:solidFill>
                  <a:schemeClr val="tx1"/>
                </a:solidFill>
              </a:rPr>
              <a:t>En Altta yer alan </a:t>
            </a:r>
            <a:r>
              <a:rPr lang="tr-TR" sz="1100" b="1" i="1" dirty="0">
                <a:solidFill>
                  <a:srgbClr val="FF0000"/>
                </a:solidFill>
              </a:rPr>
              <a:t>ZORUNLU HAL </a:t>
            </a:r>
            <a:r>
              <a:rPr lang="tr-TR" sz="1100" b="1" i="1" dirty="0" smtClean="0">
                <a:solidFill>
                  <a:srgbClr val="FF0000"/>
                </a:solidFill>
              </a:rPr>
              <a:t>ŞABLONU OTOMATİK DAĞITIMLI (</a:t>
            </a:r>
            <a:r>
              <a:rPr lang="tr-TR" sz="1100" b="1" i="1" dirty="0">
                <a:solidFill>
                  <a:srgbClr val="FF0000"/>
                </a:solidFill>
              </a:rPr>
              <a:t>GİDEN BELGE/GİZLİLİK DERECELİ YAZILAR) </a:t>
            </a:r>
            <a:r>
              <a:rPr lang="tr-TR" sz="1100" b="1" i="1" dirty="0" smtClean="0">
                <a:solidFill>
                  <a:schemeClr val="tx1"/>
                </a:solidFill>
              </a:rPr>
              <a:t>kısmı seçilerek evrak gönderilirse DAĞITIM ALANINDA SEÇTİĞİNİZ YERE EVRAK EBYS ÜZERİNDEN direk GİDECEĞİ İÇİN EVRAKINIZI BU BİRİME </a:t>
            </a:r>
            <a:r>
              <a:rPr lang="tr-TR" sz="1100" b="1" i="1" dirty="0">
                <a:solidFill>
                  <a:schemeClr val="tx1"/>
                </a:solidFill>
              </a:rPr>
              <a:t>KAPALI ZARF İLE EBYS’DEN ALDIĞINIZ SAYI VE GÖNDEREN KİŞİNİN ADI SOYADI UNVANI  ZARFIN ÜSTÜNE YAZILARAK TESLİM EDİLMESİ </a:t>
            </a:r>
            <a:r>
              <a:rPr lang="tr-TR" sz="1100" b="1" i="1" dirty="0" smtClean="0">
                <a:solidFill>
                  <a:schemeClr val="tx1"/>
                </a:solidFill>
              </a:rPr>
              <a:t>GEREKMEKTEDİR.</a:t>
            </a:r>
            <a:br>
              <a:rPr lang="tr-TR" sz="1100" b="1" i="1" dirty="0" smtClean="0">
                <a:solidFill>
                  <a:schemeClr val="tx1"/>
                </a:solidFill>
              </a:rPr>
            </a:br>
            <a:r>
              <a:rPr lang="tr-TR" sz="1100" b="1" i="1" dirty="0">
                <a:solidFill>
                  <a:schemeClr val="tx1"/>
                </a:solidFill>
              </a:rPr>
              <a:t/>
            </a:r>
            <a:br>
              <a:rPr lang="tr-TR" sz="1100" b="1" i="1" dirty="0">
                <a:solidFill>
                  <a:schemeClr val="tx1"/>
                </a:solidFill>
              </a:rPr>
            </a:br>
            <a:r>
              <a:rPr lang="tr-TR" sz="1100" b="1" i="1" dirty="0" smtClean="0">
                <a:solidFill>
                  <a:schemeClr val="tx1"/>
                </a:solidFill>
              </a:rPr>
              <a:t>NOT: Sicil Özeti, Ek Süre YAZISI, TEBLİĞ TEBELLÜĞ gibi yazışmalarda bu şablonun kullanılarak SAYI ALINMASI ilgili birime evrakın direk teslim edilmesi nedeniyle kısa sürede evrakın SONUÇLANMASINI SAĞLAYACAĞINDAN BU TARZ YAZIŞMALARIN BU ŞABLON ÜSTÜNDEN GÖNDERİLMESİ ÖNERİLİR.   </a:t>
            </a:r>
            <a:r>
              <a:rPr lang="tr-TR" sz="1100" b="1" i="1" dirty="0">
                <a:solidFill>
                  <a:schemeClr val="tx1"/>
                </a:solidFill>
              </a:rPr>
              <a:t/>
            </a:r>
            <a:br>
              <a:rPr lang="tr-TR" sz="1100" b="1" i="1" dirty="0">
                <a:solidFill>
                  <a:schemeClr val="tx1"/>
                </a:solidFill>
              </a:rPr>
            </a:br>
            <a:endParaRPr lang="tr-TR" sz="1100" dirty="0"/>
          </a:p>
        </p:txBody>
      </p:sp>
    </p:spTree>
    <p:extLst>
      <p:ext uri="{BB962C8B-B14F-4D97-AF65-F5344CB8AC3E}">
        <p14:creationId xmlns:p14="http://schemas.microsoft.com/office/powerpoint/2010/main" val="239167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45720" indent="0">
              <a:buNone/>
            </a:pPr>
            <a:endParaRPr lang="tr-TR" b="1" dirty="0">
              <a:solidFill>
                <a:schemeClr val="tx1"/>
              </a:solidFill>
            </a:endParaRPr>
          </a:p>
          <a:p>
            <a:pPr marL="45720" indent="0">
              <a:buNone/>
            </a:pPr>
            <a:r>
              <a:rPr lang="tr-TR" b="1" dirty="0">
                <a:solidFill>
                  <a:schemeClr val="tx1"/>
                </a:solidFill>
              </a:rPr>
              <a:t>HAZIRLAYAN </a:t>
            </a:r>
            <a:r>
              <a:rPr lang="tr-TR" b="1" dirty="0" smtClean="0">
                <a:solidFill>
                  <a:schemeClr val="tx1"/>
                </a:solidFill>
              </a:rPr>
              <a:t>:             </a:t>
            </a:r>
          </a:p>
          <a:p>
            <a:pPr marL="45720" indent="0">
              <a:buNone/>
            </a:pPr>
            <a:r>
              <a:rPr lang="tr-TR" b="1" dirty="0">
                <a:solidFill>
                  <a:schemeClr val="tx1"/>
                </a:solidFill>
              </a:rPr>
              <a:t> </a:t>
            </a:r>
            <a:r>
              <a:rPr lang="tr-TR" b="1" dirty="0" smtClean="0">
                <a:solidFill>
                  <a:schemeClr val="tx1"/>
                </a:solidFill>
              </a:rPr>
              <a:t>                                   Yusuf </a:t>
            </a:r>
            <a:r>
              <a:rPr lang="tr-TR" b="1" dirty="0">
                <a:solidFill>
                  <a:schemeClr val="tx1"/>
                </a:solidFill>
              </a:rPr>
              <a:t>Serhat ÇELİK</a:t>
            </a:r>
          </a:p>
          <a:p>
            <a:pPr marL="45720" indent="0">
              <a:buNone/>
            </a:pPr>
            <a:r>
              <a:rPr lang="tr-TR" b="1" dirty="0" smtClean="0">
                <a:solidFill>
                  <a:schemeClr val="tx1"/>
                </a:solidFill>
              </a:rPr>
              <a:t>                             Disiplin </a:t>
            </a:r>
            <a:r>
              <a:rPr lang="tr-TR" b="1" dirty="0">
                <a:solidFill>
                  <a:schemeClr val="tx1"/>
                </a:solidFill>
              </a:rPr>
              <a:t>İşleri Şube Müdürü V.</a:t>
            </a:r>
          </a:p>
          <a:p>
            <a:pPr marL="45720" indent="0">
              <a:buNone/>
            </a:pPr>
            <a:endParaRPr lang="tr-TR" b="1" dirty="0">
              <a:solidFill>
                <a:schemeClr val="tx1"/>
              </a:solidFill>
            </a:endParaRPr>
          </a:p>
          <a:p>
            <a:endParaRPr lang="tr-TR" dirty="0" smtClean="0"/>
          </a:p>
          <a:p>
            <a:endParaRPr lang="tr-TR" dirty="0"/>
          </a:p>
          <a:p>
            <a:endParaRPr lang="tr-TR" dirty="0" smtClean="0"/>
          </a:p>
          <a:p>
            <a:pPr marL="45720" indent="0">
              <a:buNone/>
            </a:pPr>
            <a:r>
              <a:rPr lang="tr-TR" b="1" dirty="0">
                <a:solidFill>
                  <a:schemeClr val="tx1"/>
                </a:solidFill>
              </a:rPr>
              <a:t> </a:t>
            </a:r>
            <a:r>
              <a:rPr lang="tr-TR" b="1" dirty="0" smtClean="0">
                <a:solidFill>
                  <a:schemeClr val="tx1"/>
                </a:solidFill>
              </a:rPr>
              <a:t>                                  </a:t>
            </a:r>
            <a:r>
              <a:rPr lang="tr-TR" b="1" dirty="0">
                <a:solidFill>
                  <a:schemeClr val="tx1"/>
                </a:solidFill>
              </a:rPr>
              <a:t>İYİ ÇALIŞMALAR DİLERİZ.</a:t>
            </a:r>
            <a:endParaRPr lang="tr-TR" dirty="0"/>
          </a:p>
        </p:txBody>
      </p:sp>
      <p:sp>
        <p:nvSpPr>
          <p:cNvPr id="3" name="Unvan 2"/>
          <p:cNvSpPr>
            <a:spLocks noGrp="1"/>
          </p:cNvSpPr>
          <p:nvPr>
            <p:ph type="title"/>
          </p:nvPr>
        </p:nvSpPr>
        <p:spPr/>
        <p:txBody>
          <a:bodyPr/>
          <a:lstStyle/>
          <a:p>
            <a:r>
              <a:rPr lang="tr-TR" b="1" dirty="0" smtClean="0">
                <a:solidFill>
                  <a:schemeClr val="tx1"/>
                </a:solidFill>
              </a:rPr>
              <a:t/>
            </a:r>
            <a:br>
              <a:rPr lang="tr-TR" b="1" dirty="0" smtClean="0">
                <a:solidFill>
                  <a:schemeClr val="tx1"/>
                </a:solidFill>
              </a:rPr>
            </a:br>
            <a:r>
              <a:rPr lang="tr-TR" b="1" dirty="0">
                <a:solidFill>
                  <a:schemeClr val="tx1"/>
                </a:solidFill>
              </a:rPr>
              <a:t/>
            </a:r>
            <a:br>
              <a:rPr lang="tr-TR" b="1" dirty="0">
                <a:solidFill>
                  <a:schemeClr val="tx1"/>
                </a:solidFill>
              </a:rPr>
            </a:br>
            <a:r>
              <a:rPr lang="tr-TR" b="1" dirty="0" smtClean="0">
                <a:solidFill>
                  <a:schemeClr val="tx1"/>
                </a:solidFill>
              </a:rPr>
              <a:t>DİSİPLİN </a:t>
            </a:r>
            <a:r>
              <a:rPr lang="tr-TR" b="1" dirty="0">
                <a:solidFill>
                  <a:schemeClr val="tx1"/>
                </a:solidFill>
              </a:rPr>
              <a:t>İŞLERİ ŞUBE MÜDÜRLÜĞÜ</a:t>
            </a:r>
            <a:br>
              <a:rPr lang="tr-TR" b="1" dirty="0">
                <a:solidFill>
                  <a:schemeClr val="tx1"/>
                </a:solidFill>
              </a:rPr>
            </a:br>
            <a:r>
              <a:rPr lang="tr-TR" dirty="0"/>
              <a:t/>
            </a:r>
            <a:br>
              <a:rPr lang="tr-TR" dirty="0"/>
            </a:br>
            <a:endParaRPr lang="tr-TR" dirty="0"/>
          </a:p>
        </p:txBody>
      </p:sp>
    </p:spTree>
    <p:extLst>
      <p:ext uri="{BB962C8B-B14F-4D97-AF65-F5344CB8AC3E}">
        <p14:creationId xmlns:p14="http://schemas.microsoft.com/office/powerpoint/2010/main" val="3849578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380999" y="1719070"/>
            <a:ext cx="8407893" cy="4878281"/>
          </a:xfrm>
        </p:spPr>
        <p:txBody>
          <a:bodyPr>
            <a:normAutofit fontScale="92500" lnSpcReduction="10000"/>
          </a:bodyPr>
          <a:lstStyle/>
          <a:p>
            <a:r>
              <a:rPr lang="tr-TR" dirty="0" smtClean="0">
                <a:solidFill>
                  <a:schemeClr val="tx1"/>
                </a:solidFill>
              </a:rPr>
              <a:t>Hakkında disiplin soruşturması yaptığımız akademik, idari ve işçilerle ilgili disiplin soruşturmasına başlamadan önce bilinmesi gereken bazı hususlar vardır.</a:t>
            </a:r>
          </a:p>
          <a:p>
            <a:pPr marL="45720" indent="0">
              <a:buNone/>
            </a:pPr>
            <a:endParaRPr lang="tr-TR" dirty="0" smtClean="0">
              <a:solidFill>
                <a:schemeClr val="tx1"/>
              </a:solidFill>
            </a:endParaRPr>
          </a:p>
          <a:p>
            <a:r>
              <a:rPr lang="tr-TR" dirty="0" smtClean="0">
                <a:solidFill>
                  <a:schemeClr val="tx1"/>
                </a:solidFill>
              </a:rPr>
              <a:t>Hakkında disiplin soruşturması yapılan görevli,</a:t>
            </a:r>
          </a:p>
          <a:p>
            <a:pPr marL="45720" indent="0">
              <a:buNone/>
            </a:pPr>
            <a:endParaRPr lang="tr-TR" dirty="0" smtClean="0">
              <a:solidFill>
                <a:schemeClr val="tx1"/>
              </a:solidFill>
            </a:endParaRPr>
          </a:p>
          <a:p>
            <a:pPr>
              <a:buFontTx/>
              <a:buChar char="-"/>
            </a:pPr>
            <a:r>
              <a:rPr lang="tr-TR" dirty="0" smtClean="0">
                <a:solidFill>
                  <a:schemeClr val="tx1"/>
                </a:solidFill>
              </a:rPr>
              <a:t>Akademik ve idari personel ise  disiplin soruşturmasının soruşturma başlama tarihinden itibaren </a:t>
            </a:r>
            <a:r>
              <a:rPr lang="tr-TR" dirty="0" smtClean="0">
                <a:solidFill>
                  <a:srgbClr val="FF0000"/>
                </a:solidFill>
              </a:rPr>
              <a:t>2 ay içinde </a:t>
            </a:r>
            <a:r>
              <a:rPr lang="tr-TR" dirty="0" smtClean="0">
                <a:solidFill>
                  <a:schemeClr val="tx1"/>
                </a:solidFill>
              </a:rPr>
              <a:t>tamamlanması zorunludur.</a:t>
            </a:r>
          </a:p>
          <a:p>
            <a:pPr>
              <a:buFontTx/>
              <a:buChar char="-"/>
            </a:pPr>
            <a:endParaRPr lang="tr-TR" dirty="0">
              <a:solidFill>
                <a:schemeClr val="tx1"/>
              </a:solidFill>
            </a:endParaRPr>
          </a:p>
          <a:p>
            <a:pPr>
              <a:buFontTx/>
              <a:buChar char="-"/>
            </a:pPr>
            <a:r>
              <a:rPr lang="tr-TR" dirty="0" smtClean="0">
                <a:solidFill>
                  <a:schemeClr val="tx1"/>
                </a:solidFill>
              </a:rPr>
              <a:t>İşçilerde ise Soruşturma</a:t>
            </a:r>
            <a:r>
              <a:rPr lang="tr-TR" dirty="0">
                <a:solidFill>
                  <a:schemeClr val="tx1"/>
                </a:solidFill>
              </a:rPr>
              <a:t>, görevlendirme yazısının tebliğ tarihinden itibaren </a:t>
            </a:r>
            <a:r>
              <a:rPr lang="tr-TR" dirty="0">
                <a:solidFill>
                  <a:srgbClr val="FF0000"/>
                </a:solidFill>
              </a:rPr>
              <a:t>60 iş günü </a:t>
            </a:r>
            <a:r>
              <a:rPr lang="tr-TR" dirty="0">
                <a:solidFill>
                  <a:schemeClr val="tx1"/>
                </a:solidFill>
              </a:rPr>
              <a:t>içinde </a:t>
            </a:r>
            <a:r>
              <a:rPr lang="tr-TR" dirty="0" smtClean="0">
                <a:solidFill>
                  <a:schemeClr val="tx1"/>
                </a:solidFill>
              </a:rPr>
              <a:t>tamamlanması zorunludur.</a:t>
            </a:r>
          </a:p>
          <a:p>
            <a:pPr>
              <a:buFontTx/>
              <a:buChar char="-"/>
            </a:pPr>
            <a:endParaRPr lang="tr-TR" dirty="0" smtClean="0">
              <a:solidFill>
                <a:schemeClr val="tx1"/>
              </a:solidFill>
            </a:endParaRPr>
          </a:p>
          <a:p>
            <a:pPr>
              <a:buFontTx/>
              <a:buChar char="-"/>
            </a:pPr>
            <a:r>
              <a:rPr lang="tr-TR" dirty="0" smtClean="0">
                <a:solidFill>
                  <a:schemeClr val="tx1"/>
                </a:solidFill>
              </a:rPr>
              <a:t>Disiplin soruşturması eğer süresi içinde tamamlanamayacak ise nedeni belirtilerek ek süre talep edilmelidir. </a:t>
            </a:r>
          </a:p>
          <a:p>
            <a:pPr>
              <a:buFontTx/>
              <a:buChar char="-"/>
            </a:pPr>
            <a:endParaRPr lang="tr-TR" dirty="0">
              <a:solidFill>
                <a:schemeClr val="tx1"/>
              </a:solidFill>
            </a:endParaRPr>
          </a:p>
          <a:p>
            <a:pPr>
              <a:buFontTx/>
              <a:buChar char="-"/>
            </a:pPr>
            <a:endParaRPr lang="tr-TR" dirty="0" smtClean="0">
              <a:solidFill>
                <a:schemeClr val="tx1"/>
              </a:solidFill>
            </a:endParaRPr>
          </a:p>
          <a:p>
            <a:pPr>
              <a:buFontTx/>
              <a:buChar char="-"/>
            </a:pPr>
            <a:endParaRPr lang="tr-TR" dirty="0" smtClean="0">
              <a:solidFill>
                <a:schemeClr val="tx1"/>
              </a:solidFill>
            </a:endParaRPr>
          </a:p>
          <a:p>
            <a:pPr>
              <a:buFontTx/>
              <a:buChar char="-"/>
            </a:pPr>
            <a:endParaRPr lang="tr-TR" dirty="0">
              <a:solidFill>
                <a:schemeClr val="tx1"/>
              </a:solidFill>
            </a:endParaRPr>
          </a:p>
        </p:txBody>
      </p:sp>
      <p:sp>
        <p:nvSpPr>
          <p:cNvPr id="3" name="Başlık 2"/>
          <p:cNvSpPr>
            <a:spLocks noGrp="1"/>
          </p:cNvSpPr>
          <p:nvPr>
            <p:ph type="title"/>
          </p:nvPr>
        </p:nvSpPr>
        <p:spPr/>
        <p:txBody>
          <a:bodyPr>
            <a:normAutofit fontScale="90000"/>
          </a:bodyPr>
          <a:lstStyle/>
          <a:p>
            <a:r>
              <a:rPr lang="tr-TR" dirty="0" smtClean="0">
                <a:solidFill>
                  <a:schemeClr val="bg1"/>
                </a:solidFill>
              </a:rPr>
              <a:t>İLK DEFA DİSİPLİN SORUŞTURMASI YAPIYORUM NERDEN BAŞLAMAM LAZIM</a:t>
            </a:r>
            <a:endParaRPr lang="tr-TR" dirty="0">
              <a:solidFill>
                <a:schemeClr val="bg1"/>
              </a:solidFill>
            </a:endParaRPr>
          </a:p>
        </p:txBody>
      </p:sp>
    </p:spTree>
    <p:extLst>
      <p:ext uri="{BB962C8B-B14F-4D97-AF65-F5344CB8AC3E}">
        <p14:creationId xmlns:p14="http://schemas.microsoft.com/office/powerpoint/2010/main" val="1330075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1"/>
            <a:ext cx="8511481" cy="4407408"/>
          </a:xfrm>
        </p:spPr>
        <p:txBody>
          <a:bodyPr/>
          <a:lstStyle/>
          <a:p>
            <a:r>
              <a:rPr lang="tr-TR" b="1" dirty="0" smtClean="0">
                <a:solidFill>
                  <a:schemeClr val="tx1"/>
                </a:solidFill>
              </a:rPr>
              <a:t>Soruşturmacılar tarafından soruşturma sırasında yazım işlerini yürütmek amacıyla yeminli katip görevlendirmesi yapılabilir. </a:t>
            </a:r>
          </a:p>
          <a:p>
            <a:pPr marL="45720" indent="0">
              <a:buNone/>
            </a:pPr>
            <a:endParaRPr lang="tr-TR" b="1" dirty="0">
              <a:solidFill>
                <a:schemeClr val="tx1"/>
              </a:solidFill>
            </a:endParaRPr>
          </a:p>
          <a:p>
            <a:r>
              <a:rPr lang="tr-TR" b="1" dirty="0" smtClean="0">
                <a:solidFill>
                  <a:schemeClr val="tx1"/>
                </a:solidFill>
              </a:rPr>
              <a:t>Ancak bu konuda bir zorunluluk bulunmamaktadır. Katip görevlendirmesi yapılabileceği gibi soruşturmacı tarafından da soruşturma yazım işleri yürütülebilir.</a:t>
            </a:r>
          </a:p>
          <a:p>
            <a:endParaRPr lang="tr-TR" b="1" dirty="0">
              <a:solidFill>
                <a:schemeClr val="tx1"/>
              </a:solidFill>
            </a:endParaRPr>
          </a:p>
          <a:p>
            <a:r>
              <a:rPr lang="tr-TR" b="1" dirty="0" smtClean="0">
                <a:solidFill>
                  <a:schemeClr val="tx1"/>
                </a:solidFill>
              </a:rPr>
              <a:t>Disiplin soruşturma formları içinde yeminli katip görevlendirme formu mevcuttur talep edilmesi halinde bu form kullanılarak yemini katip görevlendirilir. </a:t>
            </a:r>
            <a:endParaRPr lang="tr-TR" b="1" dirty="0">
              <a:solidFill>
                <a:schemeClr val="tx1"/>
              </a:solidFill>
            </a:endParaRPr>
          </a:p>
        </p:txBody>
      </p:sp>
      <p:sp>
        <p:nvSpPr>
          <p:cNvPr id="3" name="Başlık 2"/>
          <p:cNvSpPr>
            <a:spLocks noGrp="1"/>
          </p:cNvSpPr>
          <p:nvPr>
            <p:ph type="title"/>
          </p:nvPr>
        </p:nvSpPr>
        <p:spPr/>
        <p:txBody>
          <a:bodyPr/>
          <a:lstStyle/>
          <a:p>
            <a:r>
              <a:rPr lang="tr-TR" dirty="0" smtClean="0"/>
              <a:t>YEMİNLİ </a:t>
            </a:r>
            <a:r>
              <a:rPr lang="tr-TR" dirty="0" err="1" smtClean="0"/>
              <a:t>Katİp</a:t>
            </a:r>
            <a:r>
              <a:rPr lang="tr-TR" dirty="0" smtClean="0"/>
              <a:t> </a:t>
            </a:r>
            <a:r>
              <a:rPr lang="tr-TR" dirty="0" err="1" smtClean="0"/>
              <a:t>görevlendİrmesİ</a:t>
            </a:r>
            <a:endParaRPr lang="tr-TR" dirty="0"/>
          </a:p>
        </p:txBody>
      </p:sp>
    </p:spTree>
    <p:extLst>
      <p:ext uri="{BB962C8B-B14F-4D97-AF65-F5344CB8AC3E}">
        <p14:creationId xmlns:p14="http://schemas.microsoft.com/office/powerpoint/2010/main" val="346662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662257"/>
          </a:xfrm>
        </p:spPr>
        <p:txBody>
          <a:bodyPr>
            <a:normAutofit fontScale="70000" lnSpcReduction="20000"/>
          </a:bodyPr>
          <a:lstStyle/>
          <a:p>
            <a:pPr marL="45720" indent="0">
              <a:buNone/>
            </a:pPr>
            <a:endParaRPr lang="tr-TR" b="1" dirty="0" smtClean="0"/>
          </a:p>
          <a:p>
            <a:pPr marL="45720" indent="0">
              <a:buNone/>
            </a:pPr>
            <a:r>
              <a:rPr lang="tr-TR" b="1" dirty="0" smtClean="0"/>
              <a:t>-</a:t>
            </a:r>
            <a:r>
              <a:rPr lang="tr-TR" b="1" u="sng" dirty="0" smtClean="0">
                <a:solidFill>
                  <a:schemeClr val="tx1"/>
                </a:solidFill>
              </a:rPr>
              <a:t>ŞİKAYETÇİ, ŞÜPHELİ VE TANIK İFADESİ </a:t>
            </a:r>
            <a:r>
              <a:rPr lang="tr-TR" b="1" u="sng" dirty="0">
                <a:solidFill>
                  <a:schemeClr val="tx1"/>
                </a:solidFill>
              </a:rPr>
              <a:t>DİSİPLİN SORUŞTURMASI FORMLARI KULLANILARAK </a:t>
            </a:r>
            <a:r>
              <a:rPr lang="tr-TR" b="1" u="sng" dirty="0" smtClean="0">
                <a:solidFill>
                  <a:schemeClr val="tx1"/>
                </a:solidFill>
              </a:rPr>
              <a:t>ALINIR.</a:t>
            </a:r>
          </a:p>
          <a:p>
            <a:pPr marL="45720" indent="0">
              <a:buNone/>
            </a:pPr>
            <a:endParaRPr lang="tr-TR" b="1" dirty="0">
              <a:solidFill>
                <a:schemeClr val="tx1"/>
              </a:solidFill>
            </a:endParaRPr>
          </a:p>
          <a:p>
            <a:pPr algn="just">
              <a:buFont typeface="Arial" panose="020B0604020202020204" pitchFamily="34" charset="0"/>
              <a:buChar char="•"/>
            </a:pPr>
            <a:r>
              <a:rPr lang="tr-TR" b="1" dirty="0" smtClean="0">
                <a:solidFill>
                  <a:schemeClr val="tx1"/>
                </a:solidFill>
              </a:rPr>
              <a:t>BİRİMLERDEN TUTANAK TUTULMASI SURETİYLE GELEN ŞİKAYETLERDE  TUTANAKTA İMZASI OLAN KİŞİLERİN  HEPSİ </a:t>
            </a:r>
            <a:r>
              <a:rPr lang="tr-TR" b="1" u="sng" dirty="0" smtClean="0">
                <a:solidFill>
                  <a:schemeClr val="tx1"/>
                </a:solidFill>
              </a:rPr>
              <a:t>İFADEYE DAVET YAZISI İLE İFADEYE ÇAĞRILIR VE DİSİPLİN SORUŞTURMASI FORMLARI KULLANILARAK TANIK SIFATIYLA İFADESİ ALINIR.</a:t>
            </a:r>
            <a:r>
              <a:rPr lang="tr-TR" b="1" dirty="0" smtClean="0">
                <a:solidFill>
                  <a:schemeClr val="tx1"/>
                </a:solidFill>
              </a:rPr>
              <a:t> (</a:t>
            </a:r>
            <a:r>
              <a:rPr lang="tr-TR" b="1" dirty="0" smtClean="0">
                <a:solidFill>
                  <a:srgbClr val="FF0000"/>
                </a:solidFill>
              </a:rPr>
              <a:t>Üniversitemiz </a:t>
            </a:r>
            <a:r>
              <a:rPr lang="tr-TR" b="1" dirty="0">
                <a:solidFill>
                  <a:srgbClr val="FF0000"/>
                </a:solidFill>
              </a:rPr>
              <a:t>Personel Daire Başkanlığının web sayfasında yer alan Disiplin İşleri Şube Formları/Disiplin Soruşturması Formları </a:t>
            </a:r>
            <a:r>
              <a:rPr lang="tr-TR" b="1" dirty="0" smtClean="0">
                <a:solidFill>
                  <a:srgbClr val="FF0000"/>
                </a:solidFill>
              </a:rPr>
              <a:t>kullanılarak</a:t>
            </a:r>
            <a:r>
              <a:rPr lang="tr-TR" b="1" dirty="0" smtClean="0"/>
              <a:t>)</a:t>
            </a:r>
          </a:p>
          <a:p>
            <a:pPr marL="45720" indent="0" algn="just">
              <a:buNone/>
            </a:pPr>
            <a:endParaRPr lang="tr-TR" b="1" dirty="0">
              <a:solidFill>
                <a:schemeClr val="tx1"/>
              </a:solidFill>
            </a:endParaRPr>
          </a:p>
          <a:p>
            <a:pPr marL="45720" indent="0" algn="just">
              <a:buNone/>
            </a:pPr>
            <a:endParaRPr lang="tr-TR" b="1" dirty="0">
              <a:solidFill>
                <a:schemeClr val="tx1"/>
              </a:solidFill>
            </a:endParaRPr>
          </a:p>
          <a:p>
            <a:pPr algn="just">
              <a:buFont typeface="Arial" panose="020B0604020202020204" pitchFamily="34" charset="0"/>
              <a:buChar char="•"/>
            </a:pPr>
            <a:r>
              <a:rPr lang="tr-TR" b="1" dirty="0" smtClean="0">
                <a:solidFill>
                  <a:schemeClr val="tx1"/>
                </a:solidFill>
              </a:rPr>
              <a:t>İFADESİ ALINAN KİŞİLER EĞER İFADE SIRASINDA,</a:t>
            </a:r>
          </a:p>
          <a:p>
            <a:pPr algn="just">
              <a:buFont typeface="Arial" panose="020B0604020202020204" pitchFamily="34" charset="0"/>
              <a:buChar char="•"/>
            </a:pPr>
            <a:r>
              <a:rPr lang="tr-TR" b="1" dirty="0" smtClean="0">
                <a:solidFill>
                  <a:schemeClr val="tx1"/>
                </a:solidFill>
              </a:rPr>
              <a:t> OLAYLA BİLGİSİ VEYA  İLLİYETİ OLAN BAŞKA KİŞİLERİNDE OLDUĞUNU BELİRTİRSE BU KİŞİLERİNDE DURUMU DEĞERLENDİRİLDİKTEN SONRA (ŞÜPHELİ/TANIK/MÜŞTEKİ) </a:t>
            </a:r>
            <a:r>
              <a:rPr lang="tr-TR" b="1" dirty="0">
                <a:solidFill>
                  <a:schemeClr val="tx1"/>
                </a:solidFill>
              </a:rPr>
              <a:t>DİSİPLİN SORUŞTURMASI FORMLARI KULLANILARAK</a:t>
            </a:r>
            <a:r>
              <a:rPr lang="tr-TR" b="1" dirty="0" smtClean="0">
                <a:solidFill>
                  <a:schemeClr val="tx1"/>
                </a:solidFill>
              </a:rPr>
              <a:t> İFADESİ ALINIR. </a:t>
            </a:r>
          </a:p>
          <a:p>
            <a:pPr algn="just">
              <a:buFontTx/>
              <a:buChar char="-"/>
            </a:pPr>
            <a:endParaRPr lang="tr-TR" b="1" dirty="0" smtClean="0">
              <a:solidFill>
                <a:schemeClr val="tx1"/>
              </a:solidFill>
            </a:endParaRPr>
          </a:p>
          <a:p>
            <a:pPr algn="just">
              <a:buFontTx/>
              <a:buChar char="-"/>
            </a:pPr>
            <a:endParaRPr lang="tr-TR" b="1" dirty="0" smtClean="0">
              <a:solidFill>
                <a:schemeClr val="tx1"/>
              </a:solidFill>
            </a:endParaRPr>
          </a:p>
          <a:p>
            <a:pPr algn="just">
              <a:buFont typeface="Arial" panose="020B0604020202020204" pitchFamily="34" charset="0"/>
              <a:buChar char="•"/>
            </a:pPr>
            <a:r>
              <a:rPr lang="tr-TR" b="1" dirty="0" smtClean="0">
                <a:solidFill>
                  <a:schemeClr val="tx1"/>
                </a:solidFill>
              </a:rPr>
              <a:t>ŞİKAYETÇİ VE TANIK İFADELERİNDEN SONRA, </a:t>
            </a:r>
          </a:p>
          <a:p>
            <a:pPr algn="just">
              <a:buFont typeface="Arial" panose="020B0604020202020204" pitchFamily="34" charset="0"/>
              <a:buChar char="•"/>
            </a:pPr>
            <a:r>
              <a:rPr lang="tr-TR" b="1" dirty="0">
                <a:solidFill>
                  <a:schemeClr val="tx1"/>
                </a:solidFill>
              </a:rPr>
              <a:t>ŞÜPHELİ İFADEYE DAVET YAZISI  İLE İFADEYE ÇAĞRILIR VE </a:t>
            </a:r>
            <a:r>
              <a:rPr lang="tr-TR" b="1" dirty="0" smtClean="0">
                <a:solidFill>
                  <a:schemeClr val="tx1"/>
                </a:solidFill>
              </a:rPr>
              <a:t>ŞİKAYET KONUSU TUTANAKTA YER ALAN İDDİALARA VE ALINAN TANIK BEYANLARINDA YER ALAN HUSUSLARA İSTİNADEN ŞÜPHELİ İFADESİ DİSİPLİN </a:t>
            </a:r>
            <a:r>
              <a:rPr lang="tr-TR" b="1" dirty="0">
                <a:solidFill>
                  <a:schemeClr val="tx1"/>
                </a:solidFill>
              </a:rPr>
              <a:t>SORUŞTURMASI FORMLARI </a:t>
            </a:r>
            <a:r>
              <a:rPr lang="tr-TR" b="1" dirty="0" smtClean="0">
                <a:solidFill>
                  <a:schemeClr val="tx1"/>
                </a:solidFill>
              </a:rPr>
              <a:t>KULLANILARAK ALINIR. </a:t>
            </a:r>
            <a:endParaRPr lang="tr-TR" b="1" dirty="0">
              <a:solidFill>
                <a:schemeClr val="tx1"/>
              </a:solidFill>
            </a:endParaRPr>
          </a:p>
        </p:txBody>
      </p:sp>
      <p:sp>
        <p:nvSpPr>
          <p:cNvPr id="3" name="Başlık 2"/>
          <p:cNvSpPr>
            <a:spLocks noGrp="1"/>
          </p:cNvSpPr>
          <p:nvPr>
            <p:ph type="title"/>
          </p:nvPr>
        </p:nvSpPr>
        <p:spPr/>
        <p:txBody>
          <a:bodyPr/>
          <a:lstStyle/>
          <a:p>
            <a:r>
              <a:rPr lang="tr-TR" dirty="0" smtClean="0"/>
              <a:t>1- İLK OLARAK İFADELER ALINIR</a:t>
            </a:r>
            <a:endParaRPr lang="tr-TR" dirty="0"/>
          </a:p>
        </p:txBody>
      </p:sp>
    </p:spTree>
    <p:extLst>
      <p:ext uri="{BB962C8B-B14F-4D97-AF65-F5344CB8AC3E}">
        <p14:creationId xmlns:p14="http://schemas.microsoft.com/office/powerpoint/2010/main" val="2695760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smtClean="0">
                <a:solidFill>
                  <a:schemeClr val="tx1"/>
                </a:solidFill>
              </a:rPr>
              <a:t>HAKKINDA SORUŞTURMA YAPILAN KİŞİ İLE İLGİLİ,</a:t>
            </a:r>
          </a:p>
          <a:p>
            <a:r>
              <a:rPr lang="tr-TR" b="1" dirty="0" smtClean="0">
                <a:solidFill>
                  <a:schemeClr val="tx1"/>
                </a:solidFill>
              </a:rPr>
              <a:t> </a:t>
            </a:r>
            <a:r>
              <a:rPr lang="tr-TR" b="1" dirty="0">
                <a:solidFill>
                  <a:schemeClr val="tx1"/>
                </a:solidFill>
              </a:rPr>
              <a:t>DİSİPLİN SORUŞTURMASI FORMLARI </a:t>
            </a:r>
            <a:r>
              <a:rPr lang="tr-TR" b="1" dirty="0" smtClean="0">
                <a:solidFill>
                  <a:schemeClr val="tx1"/>
                </a:solidFill>
              </a:rPr>
              <a:t>İÇİNDE YER ALAN </a:t>
            </a:r>
            <a:r>
              <a:rPr lang="tr-TR" b="1" u="sng" dirty="0" smtClean="0">
                <a:solidFill>
                  <a:schemeClr val="tx1"/>
                </a:solidFill>
              </a:rPr>
              <a:t>SİCİL ÖZETİ FORMU KULLANILARAK </a:t>
            </a:r>
            <a:r>
              <a:rPr lang="tr-TR" b="1" dirty="0" smtClean="0">
                <a:solidFill>
                  <a:schemeClr val="tx1"/>
                </a:solidFill>
              </a:rPr>
              <a:t>DAHA ÖNCE DİSİPLİN CEZASI ALIP ALMADIĞI, ÖDÜL VE BAŞARI BELGESİ OLUP OLMADIĞI BİLGİSİ TALEP EDİLİR.</a:t>
            </a:r>
          </a:p>
          <a:p>
            <a:endParaRPr lang="tr-TR" b="1" dirty="0">
              <a:solidFill>
                <a:schemeClr val="tx1"/>
              </a:solidFill>
            </a:endParaRPr>
          </a:p>
          <a:p>
            <a:r>
              <a:rPr lang="tr-TR" b="1" dirty="0" smtClean="0">
                <a:solidFill>
                  <a:schemeClr val="tx1"/>
                </a:solidFill>
              </a:rPr>
              <a:t>BU BİLGİ NEDEN TALEP EDİLİR ?</a:t>
            </a:r>
          </a:p>
          <a:p>
            <a:pPr>
              <a:buFontTx/>
              <a:buChar char="-"/>
            </a:pPr>
            <a:r>
              <a:rPr lang="tr-TR" b="1" dirty="0" smtClean="0">
                <a:solidFill>
                  <a:schemeClr val="tx1"/>
                </a:solidFill>
              </a:rPr>
              <a:t>Alt Ceza Verilecekse</a:t>
            </a:r>
          </a:p>
          <a:p>
            <a:pPr>
              <a:buFontTx/>
              <a:buChar char="-"/>
            </a:pPr>
            <a:r>
              <a:rPr lang="tr-TR" b="1" dirty="0" smtClean="0">
                <a:solidFill>
                  <a:schemeClr val="tx1"/>
                </a:solidFill>
              </a:rPr>
              <a:t>Üst Ceza Verilecekse (Tekerrür)</a:t>
            </a:r>
          </a:p>
          <a:p>
            <a:pPr>
              <a:buFontTx/>
              <a:buChar char="-"/>
            </a:pPr>
            <a:r>
              <a:rPr lang="tr-TR" b="1" dirty="0" smtClean="0">
                <a:solidFill>
                  <a:schemeClr val="tx1"/>
                </a:solidFill>
              </a:rPr>
              <a:t>Herhangi Bir Ceza Verilmeyecekse  BU BİLGİ TALEP EDİLİR. </a:t>
            </a:r>
          </a:p>
          <a:p>
            <a:pPr marL="45720" indent="0">
              <a:buNone/>
            </a:pPr>
            <a:endParaRPr lang="tr-TR" b="1" dirty="0" smtClean="0">
              <a:solidFill>
                <a:schemeClr val="tx1"/>
              </a:solidFill>
            </a:endParaRPr>
          </a:p>
          <a:p>
            <a:pPr>
              <a:buFontTx/>
              <a:buChar char="-"/>
            </a:pPr>
            <a:r>
              <a:rPr lang="tr-TR" b="1" dirty="0" smtClean="0">
                <a:solidFill>
                  <a:schemeClr val="tx1"/>
                </a:solidFill>
              </a:rPr>
              <a:t>(</a:t>
            </a:r>
            <a:r>
              <a:rPr lang="tr-TR" b="1" dirty="0" smtClean="0">
                <a:solidFill>
                  <a:srgbClr val="FF0000"/>
                </a:solidFill>
              </a:rPr>
              <a:t>SONUÇ KISMINDA AYRINTILI BİLGİ MEVCUTTUR</a:t>
            </a:r>
            <a:r>
              <a:rPr lang="tr-TR" b="1" dirty="0" smtClean="0">
                <a:solidFill>
                  <a:schemeClr val="tx1"/>
                </a:solidFill>
              </a:rPr>
              <a:t>) </a:t>
            </a:r>
            <a:endParaRPr lang="tr-TR" dirty="0">
              <a:solidFill>
                <a:schemeClr val="tx1"/>
              </a:solidFill>
            </a:endParaRPr>
          </a:p>
        </p:txBody>
      </p:sp>
      <p:sp>
        <p:nvSpPr>
          <p:cNvPr id="3" name="Başlık 2"/>
          <p:cNvSpPr>
            <a:spLocks noGrp="1"/>
          </p:cNvSpPr>
          <p:nvPr>
            <p:ph type="title"/>
          </p:nvPr>
        </p:nvSpPr>
        <p:spPr/>
        <p:txBody>
          <a:bodyPr/>
          <a:lstStyle/>
          <a:p>
            <a:r>
              <a:rPr lang="tr-TR" dirty="0" smtClean="0"/>
              <a:t>2- SİCİL ÖZETİ İSTENİR</a:t>
            </a:r>
            <a:endParaRPr lang="tr-TR" dirty="0"/>
          </a:p>
        </p:txBody>
      </p:sp>
    </p:spTree>
    <p:extLst>
      <p:ext uri="{BB962C8B-B14F-4D97-AF65-F5344CB8AC3E}">
        <p14:creationId xmlns:p14="http://schemas.microsoft.com/office/powerpoint/2010/main" val="353760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smtClean="0">
                <a:solidFill>
                  <a:schemeClr val="tx1"/>
                </a:solidFill>
              </a:rPr>
              <a:t>EĞER SORUŞTURMA, SÜRESİ İÇİNDE TAMAMLANAMAYACAKSA (Akademik ve İdari personel </a:t>
            </a:r>
            <a:r>
              <a:rPr lang="tr-TR" b="1" dirty="0" err="1" smtClean="0">
                <a:solidFill>
                  <a:schemeClr val="tx1"/>
                </a:solidFill>
              </a:rPr>
              <a:t>hk</a:t>
            </a:r>
            <a:r>
              <a:rPr lang="tr-TR" b="1" dirty="0" smtClean="0">
                <a:solidFill>
                  <a:schemeClr val="tx1"/>
                </a:solidFill>
              </a:rPr>
              <a:t>. </a:t>
            </a:r>
            <a:r>
              <a:rPr lang="tr-TR" b="1" dirty="0" smtClean="0">
                <a:solidFill>
                  <a:srgbClr val="FF0000"/>
                </a:solidFill>
              </a:rPr>
              <a:t>2 ay içinde </a:t>
            </a:r>
            <a:r>
              <a:rPr lang="tr-TR" dirty="0" smtClean="0">
                <a:solidFill>
                  <a:schemeClr val="tx1"/>
                </a:solidFill>
              </a:rPr>
              <a:t>İşçiler </a:t>
            </a:r>
            <a:r>
              <a:rPr lang="tr-TR" dirty="0" err="1" smtClean="0">
                <a:solidFill>
                  <a:schemeClr val="tx1"/>
                </a:solidFill>
              </a:rPr>
              <a:t>hk</a:t>
            </a:r>
            <a:r>
              <a:rPr lang="tr-TR" dirty="0" smtClean="0">
                <a:solidFill>
                  <a:schemeClr val="tx1"/>
                </a:solidFill>
              </a:rPr>
              <a:t>.</a:t>
            </a:r>
            <a:r>
              <a:rPr lang="tr-TR" b="1" dirty="0" smtClean="0">
                <a:solidFill>
                  <a:srgbClr val="FF0000"/>
                </a:solidFill>
              </a:rPr>
              <a:t> 60 İş günü içinde</a:t>
            </a:r>
            <a:r>
              <a:rPr lang="tr-TR" b="1" dirty="0" smtClean="0">
                <a:solidFill>
                  <a:schemeClr val="tx1"/>
                </a:solidFill>
              </a:rPr>
              <a:t>) </a:t>
            </a:r>
            <a:r>
              <a:rPr lang="tr-TR" b="1" dirty="0">
                <a:solidFill>
                  <a:schemeClr val="tx1"/>
                </a:solidFill>
              </a:rPr>
              <a:t>DİSİPLİN SORUŞTURMASI FORMLARI </a:t>
            </a:r>
            <a:r>
              <a:rPr lang="tr-TR" b="1" dirty="0" smtClean="0">
                <a:solidFill>
                  <a:schemeClr val="tx1"/>
                </a:solidFill>
              </a:rPr>
              <a:t>İÇİNDE YER ALAN EK SÜRE İSTEM YAZISI KULLANILARAK EK SÜRE TALEP EDİLİR.</a:t>
            </a:r>
          </a:p>
          <a:p>
            <a:pPr marL="45720" indent="0">
              <a:buNone/>
            </a:pPr>
            <a:endParaRPr lang="tr-TR" b="1" dirty="0">
              <a:solidFill>
                <a:schemeClr val="tx1"/>
              </a:solidFill>
            </a:endParaRPr>
          </a:p>
          <a:p>
            <a:r>
              <a:rPr lang="tr-TR" b="1" dirty="0">
                <a:solidFill>
                  <a:schemeClr val="tx1"/>
                </a:solidFill>
              </a:rPr>
              <a:t>EK SÜRE İSTEM </a:t>
            </a:r>
            <a:r>
              <a:rPr lang="tr-TR" b="1" dirty="0" smtClean="0">
                <a:solidFill>
                  <a:schemeClr val="tx1"/>
                </a:solidFill>
              </a:rPr>
              <a:t>YAZISI FORMU DOLDURULURKEN SORUŞTURMANIN HANGİ GEREKÇE İLE UZADIĞI BELİRTİLİR.</a:t>
            </a:r>
          </a:p>
          <a:p>
            <a:endParaRPr lang="tr-TR" b="1" dirty="0" smtClean="0">
              <a:solidFill>
                <a:schemeClr val="tx1"/>
              </a:solidFill>
            </a:endParaRPr>
          </a:p>
          <a:p>
            <a:pPr marL="45720" indent="0" algn="just">
              <a:buNone/>
            </a:pPr>
            <a:r>
              <a:rPr lang="tr-TR" b="1" dirty="0" smtClean="0">
                <a:solidFill>
                  <a:srgbClr val="FF0000"/>
                </a:solidFill>
              </a:rPr>
              <a:t>ÖR: Dinlenmesi </a:t>
            </a:r>
            <a:r>
              <a:rPr lang="tr-TR" b="1" dirty="0">
                <a:solidFill>
                  <a:srgbClr val="FF0000"/>
                </a:solidFill>
              </a:rPr>
              <a:t>gereken yeni </a:t>
            </a:r>
            <a:r>
              <a:rPr lang="tr-TR" b="1" dirty="0" smtClean="0">
                <a:solidFill>
                  <a:srgbClr val="FF0000"/>
                </a:solidFill>
              </a:rPr>
              <a:t>tanıkların bulunduğundan/tanıklara </a:t>
            </a:r>
            <a:r>
              <a:rPr lang="tr-TR" b="1" dirty="0">
                <a:solidFill>
                  <a:srgbClr val="FF0000"/>
                </a:solidFill>
              </a:rPr>
              <a:t>ulaşılmadığından/bazı belgelerin gönderilmesi için </a:t>
            </a:r>
            <a:r>
              <a:rPr lang="tr-TR" b="1" dirty="0" smtClean="0">
                <a:solidFill>
                  <a:srgbClr val="FF0000"/>
                </a:solidFill>
              </a:rPr>
              <a:t>yazılan </a:t>
            </a:r>
            <a:r>
              <a:rPr lang="tr-TR" b="1" dirty="0">
                <a:solidFill>
                  <a:srgbClr val="FF0000"/>
                </a:solidFill>
              </a:rPr>
              <a:t>yazıya henüz cevap </a:t>
            </a:r>
            <a:r>
              <a:rPr lang="tr-TR" b="1" dirty="0" smtClean="0">
                <a:solidFill>
                  <a:srgbClr val="FF0000"/>
                </a:solidFill>
              </a:rPr>
              <a:t>gelmediğinden, vb.</a:t>
            </a:r>
            <a:endParaRPr lang="tr-TR" b="1" dirty="0">
              <a:solidFill>
                <a:srgbClr val="FF0000"/>
              </a:solidFill>
            </a:endParaRPr>
          </a:p>
        </p:txBody>
      </p:sp>
      <p:sp>
        <p:nvSpPr>
          <p:cNvPr id="3" name="Başlık 2"/>
          <p:cNvSpPr>
            <a:spLocks noGrp="1"/>
          </p:cNvSpPr>
          <p:nvPr>
            <p:ph type="title"/>
          </p:nvPr>
        </p:nvSpPr>
        <p:spPr/>
        <p:txBody>
          <a:bodyPr/>
          <a:lstStyle/>
          <a:p>
            <a:r>
              <a:rPr lang="tr-TR" dirty="0" smtClean="0"/>
              <a:t>3- EK SÜRE TALEBİ</a:t>
            </a:r>
            <a:endParaRPr lang="tr-TR" dirty="0"/>
          </a:p>
        </p:txBody>
      </p:sp>
    </p:spTree>
    <p:extLst>
      <p:ext uri="{BB962C8B-B14F-4D97-AF65-F5344CB8AC3E}">
        <p14:creationId xmlns:p14="http://schemas.microsoft.com/office/powerpoint/2010/main" val="60385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5496" y="1719071"/>
            <a:ext cx="9001000" cy="4407408"/>
          </a:xfrm>
        </p:spPr>
        <p:txBody>
          <a:bodyPr>
            <a:normAutofit fontScale="85000" lnSpcReduction="10000"/>
          </a:bodyPr>
          <a:lstStyle/>
          <a:p>
            <a:r>
              <a:rPr lang="tr-TR" b="1" dirty="0" smtClean="0">
                <a:solidFill>
                  <a:schemeClr val="tx1"/>
                </a:solidFill>
              </a:rPr>
              <a:t>Bir disiplin soruşturmasının en önemli kısmı soruşturma raporudur. </a:t>
            </a:r>
          </a:p>
          <a:p>
            <a:pPr marL="45720" indent="0">
              <a:buNone/>
            </a:pPr>
            <a:endParaRPr lang="tr-TR" b="1" dirty="0" smtClean="0">
              <a:solidFill>
                <a:schemeClr val="tx1"/>
              </a:solidFill>
            </a:endParaRPr>
          </a:p>
          <a:p>
            <a:r>
              <a:rPr lang="tr-TR" b="1" dirty="0" smtClean="0">
                <a:solidFill>
                  <a:schemeClr val="tx1"/>
                </a:solidFill>
              </a:rPr>
              <a:t>Zira bütün ifadelerin, talep edilen bilgilerin ve mevcut delillerin neler olduğu </a:t>
            </a:r>
            <a:r>
              <a:rPr lang="tr-TR" b="1" dirty="0" smtClean="0">
                <a:solidFill>
                  <a:srgbClr val="FF0000"/>
                </a:solidFill>
              </a:rPr>
              <a:t>(inceleme kısmı) </a:t>
            </a:r>
            <a:r>
              <a:rPr lang="tr-TR" b="1" dirty="0" smtClean="0">
                <a:solidFill>
                  <a:schemeClr val="tx1"/>
                </a:solidFill>
              </a:rPr>
              <a:t>bu bilgiler ışığında yapılan tahlil ve kanaatler gerekçeler  </a:t>
            </a:r>
            <a:r>
              <a:rPr lang="tr-TR" b="1" dirty="0" smtClean="0">
                <a:solidFill>
                  <a:srgbClr val="FF0000"/>
                </a:solidFill>
              </a:rPr>
              <a:t>(değerlendirme kısmında) </a:t>
            </a:r>
            <a:r>
              <a:rPr lang="tr-TR" b="1" dirty="0" smtClean="0">
                <a:solidFill>
                  <a:schemeClr val="tx1"/>
                </a:solidFill>
              </a:rPr>
              <a:t>neticesinde disiplin soruşturması sonucunda verilen kararın ne olduğu </a:t>
            </a:r>
            <a:r>
              <a:rPr lang="tr-TR" b="1" dirty="0" smtClean="0">
                <a:solidFill>
                  <a:srgbClr val="FF0000"/>
                </a:solidFill>
              </a:rPr>
              <a:t>(Sonuç Kısmında) </a:t>
            </a:r>
            <a:r>
              <a:rPr lang="tr-TR" b="1" dirty="0" smtClean="0">
                <a:solidFill>
                  <a:schemeClr val="tx1"/>
                </a:solidFill>
              </a:rPr>
              <a:t>soruşturma raporunda yer alır.</a:t>
            </a:r>
          </a:p>
          <a:p>
            <a:pPr marL="45720" indent="0">
              <a:buNone/>
            </a:pPr>
            <a:endParaRPr lang="tr-TR" b="1" dirty="0">
              <a:solidFill>
                <a:schemeClr val="tx1"/>
              </a:solidFill>
            </a:endParaRPr>
          </a:p>
          <a:p>
            <a:r>
              <a:rPr lang="tr-TR" b="1" dirty="0">
                <a:solidFill>
                  <a:schemeClr val="tx1"/>
                </a:solidFill>
              </a:rPr>
              <a:t>Üniversitemiz Personel Daire Başkanlığının web sayfasında yer alan Disiplin İşleri Şube Formları/Disiplin Soruşturması Formları </a:t>
            </a:r>
            <a:r>
              <a:rPr lang="tr-TR" b="1" dirty="0" smtClean="0">
                <a:solidFill>
                  <a:schemeClr val="tx1"/>
                </a:solidFill>
              </a:rPr>
              <a:t>içinde yer alan</a:t>
            </a:r>
            <a:r>
              <a:rPr lang="tr-TR" b="1" dirty="0">
                <a:solidFill>
                  <a:srgbClr val="FF0000"/>
                </a:solidFill>
              </a:rPr>
              <a:t> </a:t>
            </a:r>
            <a:r>
              <a:rPr lang="tr-TR" b="1" dirty="0" smtClean="0">
                <a:solidFill>
                  <a:schemeClr val="tx1"/>
                </a:solidFill>
              </a:rPr>
              <a:t>soruşturma raporu örnek formu ( </a:t>
            </a:r>
            <a:r>
              <a:rPr lang="tr-TR" b="1" u="sng" dirty="0" smtClean="0">
                <a:solidFill>
                  <a:srgbClr val="FF0000"/>
                </a:solidFill>
              </a:rPr>
              <a:t>detaylı anlatım formun içinde mevcuttur.</a:t>
            </a:r>
            <a:r>
              <a:rPr lang="tr-TR" b="1" dirty="0" smtClean="0">
                <a:solidFill>
                  <a:schemeClr val="tx1"/>
                </a:solidFill>
              </a:rPr>
              <a:t>) üzerinde yer alan ilgili kısımlar doldurulur.</a:t>
            </a:r>
          </a:p>
          <a:p>
            <a:endParaRPr lang="tr-TR" b="1" dirty="0" smtClean="0">
              <a:solidFill>
                <a:schemeClr val="tx1"/>
              </a:solidFill>
            </a:endParaRPr>
          </a:p>
          <a:p>
            <a:r>
              <a:rPr lang="tr-TR" b="1" dirty="0">
                <a:solidFill>
                  <a:schemeClr val="tx1"/>
                </a:solidFill>
              </a:rPr>
              <a:t>Üniversitemiz Personel Daire Başkanlığının web sayfasında yer alan soruşturma raporu örnek </a:t>
            </a:r>
            <a:r>
              <a:rPr lang="tr-TR" b="1" dirty="0" smtClean="0">
                <a:solidFill>
                  <a:schemeClr val="tx1"/>
                </a:solidFill>
              </a:rPr>
              <a:t>formunda yer alan;</a:t>
            </a:r>
          </a:p>
          <a:p>
            <a:pPr>
              <a:buFont typeface="Arial" panose="020B0604020202020204" pitchFamily="34" charset="0"/>
              <a:buChar char="•"/>
            </a:pPr>
            <a:r>
              <a:rPr lang="tr-TR" b="1" dirty="0" smtClean="0">
                <a:solidFill>
                  <a:srgbClr val="FF0000"/>
                </a:solidFill>
              </a:rPr>
              <a:t>İnceleme                 </a:t>
            </a:r>
            <a:r>
              <a:rPr lang="tr-TR" b="1" dirty="0">
                <a:solidFill>
                  <a:srgbClr val="FF0000"/>
                </a:solidFill>
              </a:rPr>
              <a:t>* </a:t>
            </a:r>
            <a:r>
              <a:rPr lang="tr-TR" b="1" dirty="0" smtClean="0">
                <a:solidFill>
                  <a:srgbClr val="FF0000"/>
                </a:solidFill>
              </a:rPr>
              <a:t>Değerlendirme           </a:t>
            </a:r>
            <a:r>
              <a:rPr lang="tr-TR" b="1" dirty="0">
                <a:solidFill>
                  <a:srgbClr val="FF0000"/>
                </a:solidFill>
              </a:rPr>
              <a:t>* Sonuç ve teklif kısmı </a:t>
            </a:r>
            <a:endParaRPr lang="tr-TR" b="1" dirty="0" smtClean="0">
              <a:solidFill>
                <a:srgbClr val="FF0000"/>
              </a:solidFill>
            </a:endParaRPr>
          </a:p>
          <a:p>
            <a:pPr>
              <a:buFont typeface="Arial" panose="020B0604020202020204" pitchFamily="34" charset="0"/>
              <a:buChar char="•"/>
            </a:pPr>
            <a:r>
              <a:rPr lang="tr-TR" b="1" dirty="0" smtClean="0">
                <a:solidFill>
                  <a:schemeClr val="tx1"/>
                </a:solidFill>
              </a:rPr>
              <a:t>Bu kısımların nasıl yapılacağını kısaca anlatalım</a:t>
            </a:r>
          </a:p>
          <a:p>
            <a:pPr>
              <a:buFont typeface="Arial" panose="020B0604020202020204" pitchFamily="34" charset="0"/>
              <a:buChar char="•"/>
            </a:pPr>
            <a:endParaRPr lang="tr-TR" b="1" dirty="0" smtClean="0">
              <a:solidFill>
                <a:srgbClr val="FF0000"/>
              </a:solidFill>
            </a:endParaRPr>
          </a:p>
          <a:p>
            <a:pPr>
              <a:buFont typeface="Arial" panose="020B0604020202020204" pitchFamily="34" charset="0"/>
              <a:buChar char="•"/>
            </a:pPr>
            <a:endParaRPr lang="tr-TR" b="1" dirty="0">
              <a:solidFill>
                <a:srgbClr val="FF0000"/>
              </a:solidFill>
            </a:endParaRPr>
          </a:p>
          <a:p>
            <a:pPr marL="45720" indent="0">
              <a:buNone/>
            </a:pPr>
            <a:endParaRPr lang="tr-TR" b="1" dirty="0">
              <a:solidFill>
                <a:srgbClr val="FF0000"/>
              </a:solidFill>
            </a:endParaRPr>
          </a:p>
        </p:txBody>
      </p:sp>
      <p:sp>
        <p:nvSpPr>
          <p:cNvPr id="3" name="Başlık 2"/>
          <p:cNvSpPr>
            <a:spLocks noGrp="1"/>
          </p:cNvSpPr>
          <p:nvPr>
            <p:ph type="title"/>
          </p:nvPr>
        </p:nvSpPr>
        <p:spPr/>
        <p:txBody>
          <a:bodyPr/>
          <a:lstStyle/>
          <a:p>
            <a:r>
              <a:rPr lang="tr-TR" dirty="0" smtClean="0"/>
              <a:t>4-Soruşturma raporu</a:t>
            </a:r>
            <a:endParaRPr lang="tr-TR" dirty="0"/>
          </a:p>
        </p:txBody>
      </p:sp>
    </p:spTree>
    <p:extLst>
      <p:ext uri="{BB962C8B-B14F-4D97-AF65-F5344CB8AC3E}">
        <p14:creationId xmlns:p14="http://schemas.microsoft.com/office/powerpoint/2010/main" val="1535494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39473" cy="4806273"/>
          </a:xfrm>
        </p:spPr>
        <p:txBody>
          <a:bodyPr>
            <a:normAutofit fontScale="92500" lnSpcReduction="10000"/>
          </a:bodyPr>
          <a:lstStyle/>
          <a:p>
            <a:r>
              <a:rPr lang="tr-TR" b="1" dirty="0" smtClean="0">
                <a:solidFill>
                  <a:schemeClr val="tx1"/>
                </a:solidFill>
              </a:rPr>
              <a:t>İnceleme bölümü:  </a:t>
            </a:r>
            <a:r>
              <a:rPr lang="tr-TR" b="1" dirty="0">
                <a:solidFill>
                  <a:schemeClr val="tx1"/>
                </a:solidFill>
              </a:rPr>
              <a:t>Bu bölümde soruşturma konusu olayın ne olduğu açıklanarak; soruşturmaya ne şekilde başlandığı, bu kapsamda nelerin inceleme konusu yapıldığı, </a:t>
            </a:r>
            <a:r>
              <a:rPr lang="tr-TR" b="1" dirty="0" smtClean="0">
                <a:solidFill>
                  <a:schemeClr val="tx1"/>
                </a:solidFill>
              </a:rPr>
              <a:t>kimlerin konu ile ilgili ifadesine başvurulduğu kısacası soruşturmaya ilişkin hangi bilgi ve belgeler istenerek incelendiği açıklanır.</a:t>
            </a:r>
          </a:p>
          <a:p>
            <a:r>
              <a:rPr lang="tr-TR" dirty="0" smtClean="0">
                <a:solidFill>
                  <a:srgbClr val="FF0000"/>
                </a:solidFill>
              </a:rPr>
              <a:t>Örneğin:</a:t>
            </a:r>
          </a:p>
          <a:p>
            <a:pPr marL="45720" indent="0">
              <a:buNone/>
            </a:pPr>
            <a:r>
              <a:rPr lang="tr-TR" dirty="0" smtClean="0">
                <a:solidFill>
                  <a:srgbClr val="FF0000"/>
                </a:solidFill>
              </a:rPr>
              <a:t>Makamının …. Tarih ve …. Sayılı hangi görevlendirme emri ile görevlendirildim.</a:t>
            </a:r>
          </a:p>
          <a:p>
            <a:pPr marL="45720" indent="0">
              <a:buNone/>
            </a:pPr>
            <a:r>
              <a:rPr lang="tr-TR" dirty="0" smtClean="0">
                <a:solidFill>
                  <a:srgbClr val="FF0000"/>
                </a:solidFill>
              </a:rPr>
              <a:t>…. tarihinde x kişinin tanık ifadesi alındı.</a:t>
            </a:r>
          </a:p>
          <a:p>
            <a:pPr marL="45720" indent="0">
              <a:buNone/>
            </a:pPr>
            <a:r>
              <a:rPr lang="tr-TR" dirty="0">
                <a:solidFill>
                  <a:srgbClr val="FF0000"/>
                </a:solidFill>
              </a:rPr>
              <a:t>…. tarihinde </a:t>
            </a:r>
            <a:r>
              <a:rPr lang="tr-TR" dirty="0" smtClean="0">
                <a:solidFill>
                  <a:srgbClr val="FF0000"/>
                </a:solidFill>
              </a:rPr>
              <a:t>y </a:t>
            </a:r>
            <a:r>
              <a:rPr lang="tr-TR" dirty="0">
                <a:solidFill>
                  <a:srgbClr val="FF0000"/>
                </a:solidFill>
              </a:rPr>
              <a:t>kişinin </a:t>
            </a:r>
            <a:r>
              <a:rPr lang="tr-TR" dirty="0" smtClean="0">
                <a:solidFill>
                  <a:srgbClr val="FF0000"/>
                </a:solidFill>
              </a:rPr>
              <a:t>müşteki/mağdur </a:t>
            </a:r>
            <a:r>
              <a:rPr lang="tr-TR" dirty="0">
                <a:solidFill>
                  <a:srgbClr val="FF0000"/>
                </a:solidFill>
              </a:rPr>
              <a:t>ifadesi alındı.</a:t>
            </a:r>
          </a:p>
          <a:p>
            <a:pPr marL="45720" indent="0">
              <a:buNone/>
            </a:pPr>
            <a:r>
              <a:rPr lang="tr-TR" dirty="0">
                <a:solidFill>
                  <a:srgbClr val="FF0000"/>
                </a:solidFill>
              </a:rPr>
              <a:t>…. tarihinde </a:t>
            </a:r>
            <a:r>
              <a:rPr lang="tr-TR" dirty="0" smtClean="0">
                <a:solidFill>
                  <a:srgbClr val="FF0000"/>
                </a:solidFill>
              </a:rPr>
              <a:t>z </a:t>
            </a:r>
            <a:r>
              <a:rPr lang="tr-TR" dirty="0">
                <a:solidFill>
                  <a:srgbClr val="FF0000"/>
                </a:solidFill>
              </a:rPr>
              <a:t>kişinin </a:t>
            </a:r>
            <a:r>
              <a:rPr lang="tr-TR" dirty="0" smtClean="0">
                <a:solidFill>
                  <a:srgbClr val="FF0000"/>
                </a:solidFill>
              </a:rPr>
              <a:t>şüpheli </a:t>
            </a:r>
            <a:r>
              <a:rPr lang="tr-TR" dirty="0">
                <a:solidFill>
                  <a:srgbClr val="FF0000"/>
                </a:solidFill>
              </a:rPr>
              <a:t>ifadesi alındı</a:t>
            </a:r>
            <a:r>
              <a:rPr lang="tr-TR" dirty="0" smtClean="0">
                <a:solidFill>
                  <a:srgbClr val="FF0000"/>
                </a:solidFill>
              </a:rPr>
              <a:t>.</a:t>
            </a:r>
          </a:p>
          <a:p>
            <a:pPr marL="45720" indent="0">
              <a:buNone/>
            </a:pPr>
            <a:r>
              <a:rPr lang="tr-TR" dirty="0" smtClean="0">
                <a:solidFill>
                  <a:srgbClr val="FF0000"/>
                </a:solidFill>
              </a:rPr>
              <a:t>… biriminden …. Tarihinde sicil özeti istendi. </a:t>
            </a:r>
          </a:p>
          <a:p>
            <a:pPr marL="45720" indent="0">
              <a:buNone/>
            </a:pPr>
            <a:r>
              <a:rPr lang="tr-TR" dirty="0" smtClean="0">
                <a:solidFill>
                  <a:srgbClr val="FF0000"/>
                </a:solidFill>
              </a:rPr>
              <a:t>…. Disiplin İşleri Şube Müdürlüğünden z kişisi ile ilgili daha önce ceza almadığına ilişkin cevabi yazı geldi.</a:t>
            </a:r>
          </a:p>
          <a:p>
            <a:pPr marL="45720" indent="0">
              <a:buNone/>
            </a:pPr>
            <a:r>
              <a:rPr lang="tr-TR" dirty="0" smtClean="0">
                <a:solidFill>
                  <a:srgbClr val="FF0000"/>
                </a:solidFill>
              </a:rPr>
              <a:t>…..tarihinde ek süre talep edildi. </a:t>
            </a:r>
          </a:p>
          <a:p>
            <a:pPr marL="45720" indent="0">
              <a:buNone/>
            </a:pPr>
            <a:r>
              <a:rPr lang="tr-TR" dirty="0" smtClean="0">
                <a:solidFill>
                  <a:srgbClr val="FF0000"/>
                </a:solidFill>
              </a:rPr>
              <a:t>… ek süre cevabi yazı gönderildi.</a:t>
            </a:r>
          </a:p>
          <a:p>
            <a:pPr marL="45720" indent="0">
              <a:buNone/>
            </a:pPr>
            <a:endParaRPr lang="tr-TR" dirty="0" smtClean="0">
              <a:solidFill>
                <a:srgbClr val="FF0000"/>
              </a:solidFill>
            </a:endParaRPr>
          </a:p>
          <a:p>
            <a:pPr marL="45720" indent="0">
              <a:buNone/>
            </a:pPr>
            <a:endParaRPr lang="tr-TR" dirty="0">
              <a:solidFill>
                <a:srgbClr val="FF0000"/>
              </a:solidFill>
            </a:endParaRPr>
          </a:p>
        </p:txBody>
      </p:sp>
      <p:sp>
        <p:nvSpPr>
          <p:cNvPr id="3" name="Başlık 2"/>
          <p:cNvSpPr>
            <a:spLocks noGrp="1"/>
          </p:cNvSpPr>
          <p:nvPr>
            <p:ph type="title"/>
          </p:nvPr>
        </p:nvSpPr>
        <p:spPr/>
        <p:txBody>
          <a:bodyPr/>
          <a:lstStyle/>
          <a:p>
            <a:r>
              <a:rPr lang="tr-TR" dirty="0" smtClean="0"/>
              <a:t>Soruşturma raporu/İnceleme KISMI</a:t>
            </a:r>
            <a:endParaRPr lang="tr-TR" dirty="0"/>
          </a:p>
        </p:txBody>
      </p:sp>
    </p:spTree>
    <p:extLst>
      <p:ext uri="{BB962C8B-B14F-4D97-AF65-F5344CB8AC3E}">
        <p14:creationId xmlns:p14="http://schemas.microsoft.com/office/powerpoint/2010/main" val="690067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r>
              <a:rPr lang="tr-TR" b="1" dirty="0" smtClean="0">
                <a:solidFill>
                  <a:schemeClr val="tx1"/>
                </a:solidFill>
              </a:rPr>
              <a:t>Değerlendirme: </a:t>
            </a:r>
            <a:r>
              <a:rPr lang="tr-TR" b="1" dirty="0">
                <a:solidFill>
                  <a:schemeClr val="tx1"/>
                </a:solidFill>
              </a:rPr>
              <a:t>Bu bölümde incelenen deliller ışığında olayın tahlili ve değerlendirmesi yapılır.</a:t>
            </a:r>
          </a:p>
          <a:p>
            <a:r>
              <a:rPr lang="tr-TR" u="sng" dirty="0">
                <a:solidFill>
                  <a:srgbClr val="FF0000"/>
                </a:solidFill>
              </a:rPr>
              <a:t>ÖRNEĞİN:</a:t>
            </a:r>
            <a:endParaRPr lang="tr-TR" dirty="0">
              <a:solidFill>
                <a:srgbClr val="FF0000"/>
              </a:solidFill>
            </a:endParaRPr>
          </a:p>
          <a:p>
            <a:r>
              <a:rPr lang="tr-TR" dirty="0">
                <a:solidFill>
                  <a:srgbClr val="FF0000"/>
                </a:solidFill>
              </a:rPr>
              <a:t>…. tarihinde x kişinin </a:t>
            </a:r>
            <a:r>
              <a:rPr lang="tr-TR" dirty="0" smtClean="0">
                <a:solidFill>
                  <a:srgbClr val="FF0000"/>
                </a:solidFill>
              </a:rPr>
              <a:t>alınan tanık ifadesinde özetle….şeklinde beyanda bulunduğu</a:t>
            </a:r>
          </a:p>
          <a:p>
            <a:endParaRPr lang="tr-TR" dirty="0" smtClean="0">
              <a:solidFill>
                <a:srgbClr val="FF0000"/>
              </a:solidFill>
            </a:endParaRPr>
          </a:p>
          <a:p>
            <a:r>
              <a:rPr lang="tr-TR" dirty="0">
                <a:solidFill>
                  <a:srgbClr val="FF0000"/>
                </a:solidFill>
              </a:rPr>
              <a:t>…. tarihinde </a:t>
            </a:r>
            <a:r>
              <a:rPr lang="tr-TR" dirty="0" smtClean="0">
                <a:solidFill>
                  <a:srgbClr val="FF0000"/>
                </a:solidFill>
              </a:rPr>
              <a:t>y </a:t>
            </a:r>
            <a:r>
              <a:rPr lang="tr-TR" dirty="0">
                <a:solidFill>
                  <a:srgbClr val="FF0000"/>
                </a:solidFill>
              </a:rPr>
              <a:t>kişinin alınan müşteki/mağdur</a:t>
            </a:r>
            <a:r>
              <a:rPr lang="tr-TR" dirty="0" smtClean="0">
                <a:solidFill>
                  <a:srgbClr val="FF0000"/>
                </a:solidFill>
              </a:rPr>
              <a:t> </a:t>
            </a:r>
            <a:r>
              <a:rPr lang="tr-TR" dirty="0">
                <a:solidFill>
                  <a:srgbClr val="FF0000"/>
                </a:solidFill>
              </a:rPr>
              <a:t>ifadesinde özetle….şeklinde beyanda </a:t>
            </a:r>
            <a:r>
              <a:rPr lang="tr-TR" dirty="0" smtClean="0">
                <a:solidFill>
                  <a:srgbClr val="FF0000"/>
                </a:solidFill>
              </a:rPr>
              <a:t>bulunduğu</a:t>
            </a:r>
          </a:p>
          <a:p>
            <a:endParaRPr lang="tr-TR" dirty="0" smtClean="0">
              <a:solidFill>
                <a:srgbClr val="FF0000"/>
              </a:solidFill>
            </a:endParaRPr>
          </a:p>
          <a:p>
            <a:r>
              <a:rPr lang="tr-TR" dirty="0">
                <a:solidFill>
                  <a:srgbClr val="FF0000"/>
                </a:solidFill>
              </a:rPr>
              <a:t>…. tarihinde </a:t>
            </a:r>
            <a:r>
              <a:rPr lang="tr-TR" dirty="0" smtClean="0">
                <a:solidFill>
                  <a:srgbClr val="FF0000"/>
                </a:solidFill>
              </a:rPr>
              <a:t>z </a:t>
            </a:r>
            <a:r>
              <a:rPr lang="tr-TR" dirty="0">
                <a:solidFill>
                  <a:srgbClr val="FF0000"/>
                </a:solidFill>
              </a:rPr>
              <a:t>kişinin alınan </a:t>
            </a:r>
            <a:r>
              <a:rPr lang="tr-TR" dirty="0" smtClean="0">
                <a:solidFill>
                  <a:srgbClr val="FF0000"/>
                </a:solidFill>
              </a:rPr>
              <a:t>şüpheli </a:t>
            </a:r>
            <a:r>
              <a:rPr lang="tr-TR" dirty="0">
                <a:solidFill>
                  <a:srgbClr val="FF0000"/>
                </a:solidFill>
              </a:rPr>
              <a:t>ifadesinde özetle….şeklinde beyanda </a:t>
            </a:r>
            <a:r>
              <a:rPr lang="tr-TR" dirty="0" smtClean="0">
                <a:solidFill>
                  <a:srgbClr val="FF0000"/>
                </a:solidFill>
              </a:rPr>
              <a:t>bulunduğu</a:t>
            </a:r>
          </a:p>
          <a:p>
            <a:endParaRPr lang="tr-TR" dirty="0">
              <a:solidFill>
                <a:srgbClr val="FF0000"/>
              </a:solidFill>
            </a:endParaRPr>
          </a:p>
          <a:p>
            <a:pPr marL="45720" indent="0">
              <a:buNone/>
            </a:pPr>
            <a:r>
              <a:rPr lang="tr-TR" dirty="0" smtClean="0">
                <a:solidFill>
                  <a:srgbClr val="FF0000"/>
                </a:solidFill>
              </a:rPr>
              <a:t>Alınan ifadelerden alıntılar yapıldıktan sonra konuyla ilgili mevcut deliller ışığında değerlendirmelerimizi aşağıdaki örnekten yola çıkarak elde başka delillerde mevcut ise bunlardan da bahsederek daha detaylı bir şekilde kompoze ederiz. Bu kısımda yapılan değerlendirmeler sonuç bölümündeki kanaatinizin gerekçesini oluşturacaktır.</a:t>
            </a:r>
          </a:p>
          <a:p>
            <a:pPr marL="45720" indent="0">
              <a:buNone/>
            </a:pPr>
            <a:endParaRPr lang="tr-TR" dirty="0" smtClean="0">
              <a:solidFill>
                <a:srgbClr val="FF0000"/>
              </a:solidFill>
            </a:endParaRPr>
          </a:p>
          <a:p>
            <a:r>
              <a:rPr lang="tr-TR" dirty="0" smtClean="0">
                <a:solidFill>
                  <a:srgbClr val="FF0000"/>
                </a:solidFill>
              </a:rPr>
              <a:t>X </a:t>
            </a:r>
            <a:r>
              <a:rPr lang="tr-TR" dirty="0">
                <a:solidFill>
                  <a:srgbClr val="FF0000"/>
                </a:solidFill>
              </a:rPr>
              <a:t>ve Y’nin  alınan ifadelerin birbirini doğrular nitelikte olduğu, ancak …. biriminden alınan sicil özetinde daha önce herhangi bir disiplin cezası almamış olsa da bu konuda hakkında …. tarihinde </a:t>
            </a:r>
            <a:r>
              <a:rPr lang="tr-TR" dirty="0" smtClean="0">
                <a:solidFill>
                  <a:srgbClr val="FF0000"/>
                </a:solidFill>
              </a:rPr>
              <a:t>hakkında açılmış </a:t>
            </a:r>
            <a:r>
              <a:rPr lang="tr-TR" dirty="0">
                <a:solidFill>
                  <a:srgbClr val="FF0000"/>
                </a:solidFill>
              </a:rPr>
              <a:t>bir soruşturma bulunduğu veya işlediği fiilin sabit olduğu Y’nin alınan tanık ifadesi ve kamera görüntüleri ile işlediği iddia edilen fiilin sabit olduğu </a:t>
            </a:r>
            <a:r>
              <a:rPr lang="tr-TR" dirty="0" smtClean="0">
                <a:solidFill>
                  <a:srgbClr val="FF0000"/>
                </a:solidFill>
              </a:rPr>
              <a:t>ve hakkında …..konusu ile  </a:t>
            </a:r>
            <a:r>
              <a:rPr lang="tr-TR" dirty="0">
                <a:solidFill>
                  <a:srgbClr val="FF0000"/>
                </a:solidFill>
              </a:rPr>
              <a:t>tutulan </a:t>
            </a:r>
            <a:r>
              <a:rPr lang="tr-TR" dirty="0" smtClean="0">
                <a:solidFill>
                  <a:srgbClr val="FF0000"/>
                </a:solidFill>
              </a:rPr>
              <a:t>tutanaktaki suçu işlediği </a:t>
            </a:r>
            <a:r>
              <a:rPr lang="tr-TR" dirty="0">
                <a:solidFill>
                  <a:srgbClr val="FF0000"/>
                </a:solidFill>
              </a:rPr>
              <a:t>kanaati oluşmuştur.       </a:t>
            </a:r>
          </a:p>
          <a:p>
            <a:endParaRPr lang="tr-TR" dirty="0"/>
          </a:p>
        </p:txBody>
      </p:sp>
      <p:sp>
        <p:nvSpPr>
          <p:cNvPr id="3" name="Başlık 2"/>
          <p:cNvSpPr>
            <a:spLocks noGrp="1"/>
          </p:cNvSpPr>
          <p:nvPr>
            <p:ph type="title"/>
          </p:nvPr>
        </p:nvSpPr>
        <p:spPr/>
        <p:txBody>
          <a:bodyPr/>
          <a:lstStyle/>
          <a:p>
            <a:r>
              <a:rPr lang="tr-TR" dirty="0"/>
              <a:t>Soruşturma </a:t>
            </a:r>
            <a:r>
              <a:rPr lang="tr-TR" dirty="0" smtClean="0"/>
              <a:t>raporu/DEĞERLENDİRME KISMI</a:t>
            </a:r>
            <a:endParaRPr lang="tr-TR" dirty="0"/>
          </a:p>
        </p:txBody>
      </p:sp>
    </p:spTree>
    <p:extLst>
      <p:ext uri="{BB962C8B-B14F-4D97-AF65-F5344CB8AC3E}">
        <p14:creationId xmlns:p14="http://schemas.microsoft.com/office/powerpoint/2010/main" val="3162904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292</TotalTime>
  <Words>1270</Words>
  <Application>Microsoft Office PowerPoint</Application>
  <PresentationFormat>Ekran Gösterisi (4:3)</PresentationFormat>
  <Paragraphs>153</Paragraphs>
  <Slides>16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Franklin Gothic Medium</vt:lpstr>
      <vt:lpstr>Times New Roman</vt:lpstr>
      <vt:lpstr>Wingdings</vt:lpstr>
      <vt:lpstr>Wingdings 2</vt:lpstr>
      <vt:lpstr>Kılavuz</vt:lpstr>
      <vt:lpstr>PowerPoint Sunusu</vt:lpstr>
      <vt:lpstr>İLK DEFA DİSİPLİN SORUŞTURMASI YAPIYORUM NERDEN BAŞLAMAM LAZIM</vt:lpstr>
      <vt:lpstr>YEMİNLİ Katİp görevlendİrmesİ</vt:lpstr>
      <vt:lpstr>1- İLK OLARAK İFADELER ALINIR</vt:lpstr>
      <vt:lpstr>2- SİCİL ÖZETİ İSTENİR</vt:lpstr>
      <vt:lpstr>3- EK SÜRE TALEBİ</vt:lpstr>
      <vt:lpstr>4-Soruşturma raporu</vt:lpstr>
      <vt:lpstr>Soruşturma raporu/İnceleme KISMI</vt:lpstr>
      <vt:lpstr>Soruşturma raporu/DEĞERLENDİRME KISMI</vt:lpstr>
      <vt:lpstr>Soruşturma raporu/sonuç ve teklİf kISMI</vt:lpstr>
      <vt:lpstr>Soruşturma raporu/sonuç ve teklİf kISMI</vt:lpstr>
      <vt:lpstr>5- DİZİ PUSULASI</vt:lpstr>
      <vt:lpstr>6- Soruşturma DOSYASI teslim yazısı</vt:lpstr>
      <vt:lpstr>DİSİPLİN İŞLERİ ŞUBE MÜDÜRLÜĞÜ</vt:lpstr>
      <vt:lpstr>         DİSİPLİN İŞLERİ ŞUBE MÜDÜRLÜĞÜ  En Altta yer alan ZORUNLU HAL ŞABLONU OTOMATİK DAĞITIMLI (GİDEN BELGE/GİZLİLİK DERECELİ YAZILAR) kısmı seçilerek evrak gönderilirse DAĞITIM ALANINDA SEÇTİĞİNİZ YERE EVRAK EBYS ÜZERİNDEN direk GİDECEĞİ İÇİN EVRAKINIZI BU BİRİME KAPALI ZARF İLE EBYS’DEN ALDIĞINIZ SAYI VE GÖNDEREN KİŞİNİN ADI SOYADI UNVANI  ZARFIN ÜSTÜNE YAZILARAK TESLİM EDİLMESİ GEREKMEKTEDİR.  NOT: Sicil Özeti, Ek Süre YAZISI, TEBLİĞ TEBELLÜĞ gibi yazışmalarda bu şablonun kullanılarak SAYI ALINMASI ilgili birime evrakın direk teslim edilmesi nedeniyle kısa sürede evrakın SONUÇLANMASINI SAĞLAYACAĞINDAN BU TARZ YAZIŞMALARIN BU ŞABLON ÜSTÜNDEN GÖNDERİLMESİ ÖNERİLİR.    </vt:lpstr>
      <vt:lpstr>  DİSİPLİN İŞLERİ ŞUBE MÜDÜRLÜĞÜ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 DEFA DİSİPLİN SORUŞTURMASI YAPIYORUM NERDEN BAŞLAMAM LAZIM</dc:title>
  <dc:creator>user</dc:creator>
  <cp:lastModifiedBy>Admin</cp:lastModifiedBy>
  <cp:revision>47</cp:revision>
  <dcterms:created xsi:type="dcterms:W3CDTF">2021-05-16T18:06:35Z</dcterms:created>
  <dcterms:modified xsi:type="dcterms:W3CDTF">2023-05-22T07:16:18Z</dcterms:modified>
</cp:coreProperties>
</file>